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4.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handoutMasterIdLst>
    <p:handoutMasterId r:id="rId130"/>
  </p:handoutMasterIdLst>
  <p:sldIdLst>
    <p:sldId id="256" r:id="rId2"/>
    <p:sldId id="266" r:id="rId3"/>
    <p:sldId id="267" r:id="rId4"/>
    <p:sldId id="268" r:id="rId5"/>
    <p:sldId id="269" r:id="rId6"/>
    <p:sldId id="272" r:id="rId7"/>
    <p:sldId id="273" r:id="rId8"/>
    <p:sldId id="271" r:id="rId9"/>
    <p:sldId id="394" r:id="rId10"/>
    <p:sldId id="274" r:id="rId11"/>
    <p:sldId id="275" r:id="rId12"/>
    <p:sldId id="276" r:id="rId13"/>
    <p:sldId id="277" r:id="rId14"/>
    <p:sldId id="278" r:id="rId15"/>
    <p:sldId id="392" r:id="rId16"/>
    <p:sldId id="393" r:id="rId17"/>
    <p:sldId id="281" r:id="rId18"/>
    <p:sldId id="282" r:id="rId19"/>
    <p:sldId id="396"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83" r:id="rId47"/>
    <p:sldId id="384"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81" r:id="rId94"/>
    <p:sldId id="355" r:id="rId95"/>
    <p:sldId id="356" r:id="rId96"/>
    <p:sldId id="386" r:id="rId97"/>
    <p:sldId id="388" r:id="rId98"/>
    <p:sldId id="389" r:id="rId99"/>
    <p:sldId id="390" r:id="rId100"/>
    <p:sldId id="387" r:id="rId101"/>
    <p:sldId id="357" r:id="rId102"/>
    <p:sldId id="358" r:id="rId103"/>
    <p:sldId id="391" r:id="rId104"/>
    <p:sldId id="359" r:id="rId105"/>
    <p:sldId id="395"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259" r:id="rId1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机器学习概述" id="{8A9045CD-C656-BF4E-B4B2-F7DA350A04C4}">
          <p14:sldIdLst>
            <p14:sldId id="256"/>
            <p14:sldId id="266"/>
            <p14:sldId id="267"/>
            <p14:sldId id="268"/>
            <p14:sldId id="269"/>
            <p14:sldId id="272"/>
            <p14:sldId id="273"/>
            <p14:sldId id="271"/>
            <p14:sldId id="394"/>
            <p14:sldId id="274"/>
            <p14:sldId id="275"/>
            <p14:sldId id="276"/>
            <p14:sldId id="277"/>
            <p14:sldId id="278"/>
            <p14:sldId id="392"/>
            <p14:sldId id="393"/>
            <p14:sldId id="281"/>
            <p14:sldId id="282"/>
            <p14:sldId id="396"/>
            <p14:sldId id="283"/>
            <p14:sldId id="284"/>
            <p14:sldId id="285"/>
            <p14:sldId id="286"/>
            <p14:sldId id="287"/>
          </p14:sldIdLst>
        </p14:section>
        <p14:section name="数据的特征工程" id="{207653D2-1B81-674A-B428-78DA7480CDCE}">
          <p14:sldIdLst>
            <p14:sldId id="288"/>
            <p14:sldId id="289"/>
            <p14:sldId id="290"/>
            <p14:sldId id="291"/>
            <p14:sldId id="292"/>
            <p14:sldId id="293"/>
            <p14:sldId id="294"/>
            <p14:sldId id="295"/>
            <p14:sldId id="296"/>
            <p14:sldId id="297"/>
            <p14:sldId id="298"/>
            <p14:sldId id="299"/>
            <p14:sldId id="300"/>
            <p14:sldId id="301"/>
            <p14:sldId id="302"/>
          </p14:sldIdLst>
        </p14:section>
        <p14:section name="特征抽取" id="{BB28823A-A66D-DC40-91C9-2E13B0F8E9BD}">
          <p14:sldIdLst>
            <p14:sldId id="303"/>
            <p14:sldId id="304"/>
            <p14:sldId id="305"/>
            <p14:sldId id="306"/>
            <p14:sldId id="307"/>
            <p14:sldId id="308"/>
            <p14:sldId id="383"/>
            <p14:sldId id="384"/>
            <p14:sldId id="309"/>
            <p14:sldId id="310"/>
            <p14:sldId id="311"/>
            <p14:sldId id="312"/>
            <p14:sldId id="313"/>
          </p14:sldIdLst>
        </p14:section>
        <p14:section name="文本中文特征化的解决" id="{ACCEE4AD-6891-B642-B8CA-AB496AAF3E3F}">
          <p14:sldIdLst>
            <p14:sldId id="314"/>
            <p14:sldId id="315"/>
            <p14:sldId id="316"/>
            <p14:sldId id="317"/>
            <p14:sldId id="318"/>
            <p14:sldId id="319"/>
            <p14:sldId id="320"/>
            <p14:sldId id="321"/>
          </p14:sldIdLst>
        </p14:section>
        <p14:section name="数据的特征预处理" id="{A543BB83-4BAE-A14E-A931-46AC993F8293}">
          <p14:sldIdLst>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Lst>
        </p14:section>
        <p14:section name="特征选择" id="{BCBDFDB7-D8FD-7D40-A31A-C14D0C660B04}">
          <p14:sldIdLst>
            <p14:sldId id="347"/>
            <p14:sldId id="348"/>
            <p14:sldId id="349"/>
            <p14:sldId id="350"/>
            <p14:sldId id="351"/>
            <p14:sldId id="352"/>
            <p14:sldId id="353"/>
            <p14:sldId id="354"/>
          </p14:sldIdLst>
        </p14:section>
        <p14:section name="降维" id="{CA10A643-4E49-5542-9E80-8EF2BA686AB1}">
          <p14:sldIdLst>
            <p14:sldId id="381"/>
            <p14:sldId id="355"/>
            <p14:sldId id="356"/>
            <p14:sldId id="386"/>
            <p14:sldId id="388"/>
            <p14:sldId id="389"/>
            <p14:sldId id="390"/>
            <p14:sldId id="387"/>
            <p14:sldId id="357"/>
            <p14:sldId id="358"/>
            <p14:sldId id="391"/>
            <p14:sldId id="359"/>
            <p14:sldId id="395"/>
          </p14:sldIdLst>
        </p14:section>
        <p14:section name="机器学习基础" id="{8297057F-CA61-FB45-A0A4-A1402D6A1625}">
          <p14:sldIdLst>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2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1"/>
    <p:restoredTop sz="93564"/>
  </p:normalViewPr>
  <p:slideViewPr>
    <p:cSldViewPr>
      <p:cViewPr>
        <p:scale>
          <a:sx n="112" d="100"/>
          <a:sy n="112" d="100"/>
        </p:scale>
        <p:origin x="1912" y="360"/>
      </p:cViewPr>
      <p:guideLst>
        <p:guide orient="horz" pos="2160"/>
        <p:guide pos="2880"/>
      </p:guideLst>
    </p:cSldViewPr>
  </p:slideViewPr>
  <p:outlineViewPr>
    <p:cViewPr>
      <p:scale>
        <a:sx n="33" d="100"/>
        <a:sy n="33" d="100"/>
      </p:scale>
      <p:origin x="0" y="-1745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9" d="100"/>
          <a:sy n="99" d="100"/>
        </p:scale>
        <p:origin x="-35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handoutMaster" Target="handoutMasters/handoutMaster1.xml"/><Relationship Id="rId131" Type="http://schemas.openxmlformats.org/officeDocument/2006/relationships/presProps" Target="presProps.xml"/><Relationship Id="rId132" Type="http://schemas.openxmlformats.org/officeDocument/2006/relationships/viewProps" Target="viewProps.xml"/><Relationship Id="rId133" Type="http://schemas.openxmlformats.org/officeDocument/2006/relationships/theme" Target="theme/theme1.xml"/><Relationship Id="rId13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4" Type="http://schemas.openxmlformats.org/officeDocument/2006/relationships/chartUserShapes" Target="../drawings/drawing3.xml"/><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4" Type="http://schemas.openxmlformats.org/officeDocument/2006/relationships/chartUserShapes" Target="../drawings/drawing4.xml"/><Relationship Id="rId1" Type="http://schemas.microsoft.com/office/2011/relationships/chartStyle" Target="style5.xml"/><Relationship Id="rId2" Type="http://schemas.microsoft.com/office/2011/relationships/chartColorStyle" Target="colors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数据集</c:v>
                </c:pt>
              </c:strCache>
            </c:strRef>
          </c:tx>
          <c:dPt>
            <c:idx val="0"/>
            <c:bubble3D val="0"/>
            <c:spPr>
              <a:solidFill>
                <a:schemeClr val="accent1">
                  <a:alpha val="75000"/>
                </a:schemeClr>
              </a:solidFill>
              <a:ln>
                <a:noFill/>
              </a:ln>
              <a:effectLst/>
            </c:spPr>
          </c:dPt>
          <c:dPt>
            <c:idx val="1"/>
            <c:bubble3D val="0"/>
            <c:spPr>
              <a:solidFill>
                <a:schemeClr val="accent2">
                  <a:alpha val="75000"/>
                </a:schemeClr>
              </a:solidFill>
              <a:ln>
                <a:noFill/>
              </a:ln>
              <a:effectLst/>
            </c:spPr>
          </c:dPt>
          <c:dPt>
            <c:idx val="2"/>
            <c:bubble3D val="0"/>
            <c:spPr>
              <a:solidFill>
                <a:schemeClr val="accent3">
                  <a:alpha val="75000"/>
                </a:schemeClr>
              </a:solidFill>
              <a:ln>
                <a:noFill/>
              </a:ln>
              <a:effectLst/>
            </c:spPr>
          </c:dPt>
          <c:cat>
            <c:strRef>
              <c:f>工作表1!$A$2:$A$4</c:f>
              <c:strCache>
                <c:ptCount val="3"/>
                <c:pt idx="0">
                  <c:v>Kaggle</c:v>
                </c:pt>
                <c:pt idx="1">
                  <c:v>UCI</c:v>
                </c:pt>
                <c:pt idx="2">
                  <c:v>scikit-learn</c:v>
                </c:pt>
              </c:strCache>
            </c:strRef>
          </c:cat>
          <c:val>
            <c:numRef>
              <c:f>工作表1!$B$2:$B$4</c:f>
              <c:numCache>
                <c:formatCode>General</c:formatCode>
                <c:ptCount val="3"/>
                <c:pt idx="0">
                  <c:v>80.0</c:v>
                </c:pt>
                <c:pt idx="1">
                  <c:v>40.0</c:v>
                </c:pt>
                <c:pt idx="2">
                  <c:v>9.0</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cat>
            <c:strRef>
              <c:f>工作表1!$A$2:$A$4</c:f>
              <c:strCache>
                <c:ptCount val="3"/>
                <c:pt idx="0">
                  <c:v>第一季度</c:v>
                </c:pt>
                <c:pt idx="1">
                  <c:v>第二季度</c:v>
                </c:pt>
                <c:pt idx="2">
                  <c:v>第三季度</c:v>
                </c:pt>
              </c:strCache>
            </c:strRef>
          </c:cat>
          <c:val>
            <c:numRef>
              <c:f>工作表1!$B$2:$B$4</c:f>
              <c:numCache>
                <c:formatCode>General</c:formatCode>
                <c:ptCount val="3"/>
                <c:pt idx="0">
                  <c:v>7.5</c:v>
                </c:pt>
                <c:pt idx="1">
                  <c:v>3.2</c:v>
                </c:pt>
                <c:pt idx="2">
                  <c:v>1.4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6.2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工作表1!$D$1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工作表1!$A$2:$A$5</c:f>
              <c:strCache>
                <c:ptCount val="4"/>
                <c:pt idx="0">
                  <c:v>类别 1</c:v>
                </c:pt>
                <c:pt idx="1">
                  <c:v>类别 2</c:v>
                </c:pt>
                <c:pt idx="2">
                  <c:v>类别 3</c:v>
                </c:pt>
                <c:pt idx="3">
                  <c:v>类别 4</c:v>
                </c:pt>
              </c:strCache>
            </c:strRef>
          </c:cat>
          <c:val>
            <c:numRef>
              <c:f>工作表1!$D$2:$D$5</c:f>
              <c:numCache>
                <c:formatCode>General</c:formatCode>
                <c:ptCount val="4"/>
                <c:pt idx="0">
                  <c:v>1.5</c:v>
                </c:pt>
                <c:pt idx="1">
                  <c:v>2.0</c:v>
                </c:pt>
                <c:pt idx="2">
                  <c:v>2.5</c:v>
                </c:pt>
                <c:pt idx="3">
                  <c:v>5.0</c:v>
                </c:pt>
              </c:numCache>
            </c:numRef>
          </c:val>
          <c:smooth val="0"/>
        </c:ser>
        <c:dLbls>
          <c:showLegendKey val="0"/>
          <c:showVal val="0"/>
          <c:showCatName val="0"/>
          <c:showSerName val="0"/>
          <c:showPercent val="0"/>
          <c:showBubbleSize val="0"/>
        </c:dLbls>
        <c:marker val="1"/>
        <c:smooth val="0"/>
        <c:axId val="-1539429968"/>
        <c:axId val="-1539428176"/>
      </c:lineChart>
      <c:catAx>
        <c:axId val="-1539429968"/>
        <c:scaling>
          <c:orientation val="minMax"/>
        </c:scaling>
        <c:delete val="1"/>
        <c:axPos val="b"/>
        <c:numFmt formatCode="General" sourceLinked="1"/>
        <c:majorTickMark val="none"/>
        <c:minorTickMark val="none"/>
        <c:tickLblPos val="nextTo"/>
        <c:crossAx val="-1539428176"/>
        <c:crosses val="autoZero"/>
        <c:auto val="1"/>
        <c:lblAlgn val="ctr"/>
        <c:lblOffset val="100"/>
        <c:noMultiLvlLbl val="0"/>
      </c:catAx>
      <c:valAx>
        <c:axId val="-153942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9429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工作表1!$C$1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工作表1!$A$2:$A$5</c:f>
              <c:strCache>
                <c:ptCount val="4"/>
                <c:pt idx="0">
                  <c:v>类别 1</c:v>
                </c:pt>
                <c:pt idx="1">
                  <c:v>类别 2</c:v>
                </c:pt>
                <c:pt idx="2">
                  <c:v>类别 3</c:v>
                </c:pt>
                <c:pt idx="3">
                  <c:v>类别 4</c:v>
                </c:pt>
              </c:strCache>
            </c:strRef>
          </c:cat>
          <c:val>
            <c:numRef>
              <c:f>工作表1!$C$2:$C$5</c:f>
              <c:numCache>
                <c:formatCode>General</c:formatCode>
                <c:ptCount val="4"/>
                <c:pt idx="0">
                  <c:v>2.4</c:v>
                </c:pt>
                <c:pt idx="1">
                  <c:v>4.4</c:v>
                </c:pt>
                <c:pt idx="2">
                  <c:v>1.8</c:v>
                </c:pt>
                <c:pt idx="3">
                  <c:v>2.8</c:v>
                </c:pt>
              </c:numCache>
            </c:numRef>
          </c:val>
          <c:smooth val="0"/>
        </c:ser>
        <c:dLbls>
          <c:showLegendKey val="0"/>
          <c:showVal val="0"/>
          <c:showCatName val="0"/>
          <c:showSerName val="0"/>
          <c:showPercent val="0"/>
          <c:showBubbleSize val="0"/>
        </c:dLbls>
        <c:marker val="1"/>
        <c:smooth val="0"/>
        <c:axId val="-1539404576"/>
        <c:axId val="-1539402096"/>
      </c:lineChart>
      <c:catAx>
        <c:axId val="-1539404576"/>
        <c:scaling>
          <c:orientation val="minMax"/>
        </c:scaling>
        <c:delete val="1"/>
        <c:axPos val="b"/>
        <c:numFmt formatCode="General" sourceLinked="1"/>
        <c:majorTickMark val="none"/>
        <c:minorTickMark val="none"/>
        <c:tickLblPos val="nextTo"/>
        <c:crossAx val="-1539402096"/>
        <c:crosses val="autoZero"/>
        <c:auto val="1"/>
        <c:lblAlgn val="ctr"/>
        <c:lblOffset val="100"/>
        <c:noMultiLvlLbl val="0"/>
      </c:catAx>
      <c:valAx>
        <c:axId val="-1539402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9404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1750BD-3726-804C-8491-023AFE85082B}"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zh-CN" altLang="en-US"/>
        </a:p>
      </dgm:t>
    </dgm:pt>
    <dgm:pt modelId="{096F994A-3F88-564B-B2CA-0C19292CC33C}">
      <dgm:prSet phldrT="[文本]"/>
      <dgm:spPr/>
      <dgm:t>
        <a:bodyPr/>
        <a:lstStyle/>
        <a:p>
          <a:r>
            <a:rPr lang="zh-CN" altLang="en-US" smtClean="0"/>
            <a:t>下载</a:t>
          </a:r>
          <a:endParaRPr lang="zh-CN" altLang="en-US"/>
        </a:p>
      </dgm:t>
    </dgm:pt>
    <dgm:pt modelId="{901FFD3E-DE4A-6746-A7DB-9369C2BC73E5}" type="parTrans" cxnId="{664F3C7C-76CD-334D-A185-A963F65E61FA}">
      <dgm:prSet/>
      <dgm:spPr/>
      <dgm:t>
        <a:bodyPr/>
        <a:lstStyle/>
        <a:p>
          <a:endParaRPr lang="zh-CN" altLang="en-US"/>
        </a:p>
      </dgm:t>
    </dgm:pt>
    <dgm:pt modelId="{3D04CF11-2CA8-AC45-B251-DAD8503F71D8}" type="sibTrans" cxnId="{664F3C7C-76CD-334D-A185-A963F65E61FA}">
      <dgm:prSet/>
      <dgm:spPr/>
      <dgm:t>
        <a:bodyPr/>
        <a:lstStyle/>
        <a:p>
          <a:endParaRPr lang="zh-CN" altLang="en-US"/>
        </a:p>
      </dgm:t>
    </dgm:pt>
    <dgm:pt modelId="{BC6C9178-B033-7B48-9003-11B95CD53901}">
      <dgm:prSet phldrT="[文本]"/>
      <dgm:spPr/>
      <dgm:t>
        <a:bodyPr/>
        <a:lstStyle/>
        <a:p>
          <a:pPr marL="285750" lvl="1" indent="0" algn="l" defTabSz="1244600">
            <a:lnSpc>
              <a:spcPct val="90000"/>
            </a:lnSpc>
            <a:spcBef>
              <a:spcPct val="0"/>
            </a:spcBef>
            <a:spcAft>
              <a:spcPct val="15000"/>
            </a:spcAft>
            <a:buNone/>
          </a:pPr>
          <a:r>
            <a:rPr lang="en-US" altLang="zh-CN" smtClean="0"/>
            <a:t>pip3</a:t>
          </a:r>
          <a:r>
            <a:rPr lang="en-US" altLang="zh-CN" baseline="0" smtClean="0"/>
            <a:t> install jieba</a:t>
          </a:r>
          <a:endParaRPr lang="zh-CN" altLang="en-US"/>
        </a:p>
      </dgm:t>
    </dgm:pt>
    <dgm:pt modelId="{8711F633-61CB-F64E-B05D-6D6E30A6E453}" type="parTrans" cxnId="{647CBAB3-6E79-BE49-8F16-D9BE66712F11}">
      <dgm:prSet/>
      <dgm:spPr/>
      <dgm:t>
        <a:bodyPr/>
        <a:lstStyle/>
        <a:p>
          <a:endParaRPr lang="zh-CN" altLang="en-US"/>
        </a:p>
      </dgm:t>
    </dgm:pt>
    <dgm:pt modelId="{0B68ECD3-493B-6D44-AEE3-9A82E9451F41}" type="sibTrans" cxnId="{647CBAB3-6E79-BE49-8F16-D9BE66712F11}">
      <dgm:prSet/>
      <dgm:spPr/>
      <dgm:t>
        <a:bodyPr/>
        <a:lstStyle/>
        <a:p>
          <a:endParaRPr lang="zh-CN" altLang="en-US"/>
        </a:p>
      </dgm:t>
    </dgm:pt>
    <dgm:pt modelId="{10C565A0-40B9-BA4A-8CCA-3809F1526048}">
      <dgm:prSet phldrT="[文本]"/>
      <dgm:spPr/>
      <dgm:t>
        <a:bodyPr/>
        <a:lstStyle/>
        <a:p>
          <a:r>
            <a:rPr lang="zh-CN" altLang="en-US" smtClean="0"/>
            <a:t>使用</a:t>
          </a:r>
          <a:endParaRPr lang="zh-CN" altLang="en-US"/>
        </a:p>
      </dgm:t>
    </dgm:pt>
    <dgm:pt modelId="{EA320269-7B0D-A54D-81D2-B5E193B6D370}" type="parTrans" cxnId="{89466516-A08E-0744-87E2-CF71229A86CA}">
      <dgm:prSet/>
      <dgm:spPr/>
      <dgm:t>
        <a:bodyPr/>
        <a:lstStyle/>
        <a:p>
          <a:endParaRPr lang="zh-CN" altLang="en-US"/>
        </a:p>
      </dgm:t>
    </dgm:pt>
    <dgm:pt modelId="{4814766A-2A77-AD4A-BB88-272D0EE3509E}" type="sibTrans" cxnId="{89466516-A08E-0744-87E2-CF71229A86CA}">
      <dgm:prSet/>
      <dgm:spPr/>
      <dgm:t>
        <a:bodyPr/>
        <a:lstStyle/>
        <a:p>
          <a:endParaRPr lang="zh-CN" altLang="en-US"/>
        </a:p>
      </dgm:t>
    </dgm:pt>
    <dgm:pt modelId="{32761C0D-5F60-6B40-B4A3-A636CFDC3E6B}">
      <dgm:prSet phldrT="[文本]"/>
      <dgm:spPr/>
      <dgm:t>
        <a:bodyPr/>
        <a:lstStyle/>
        <a:p>
          <a:pPr marL="171450" lvl="1" indent="0" algn="l" defTabSz="844550">
            <a:lnSpc>
              <a:spcPct val="90000"/>
            </a:lnSpc>
            <a:spcBef>
              <a:spcPct val="0"/>
            </a:spcBef>
            <a:spcAft>
              <a:spcPct val="15000"/>
            </a:spcAft>
            <a:buNone/>
          </a:pPr>
          <a:r>
            <a:rPr lang="en-US" altLang="zh-CN" smtClean="0"/>
            <a:t>import jieba</a:t>
          </a:r>
          <a:endParaRPr lang="zh-CN" altLang="en-US"/>
        </a:p>
      </dgm:t>
    </dgm:pt>
    <dgm:pt modelId="{AE4CCFE1-3691-AF47-844A-00C8F0C6D6BC}" type="parTrans" cxnId="{700A4777-14EC-AC4F-93CE-2C7BEC25232E}">
      <dgm:prSet/>
      <dgm:spPr/>
      <dgm:t>
        <a:bodyPr/>
        <a:lstStyle/>
        <a:p>
          <a:endParaRPr lang="zh-CN" altLang="en-US"/>
        </a:p>
      </dgm:t>
    </dgm:pt>
    <dgm:pt modelId="{FAB54EC9-CCD5-9046-8E58-3587870E6259}" type="sibTrans" cxnId="{700A4777-14EC-AC4F-93CE-2C7BEC25232E}">
      <dgm:prSet/>
      <dgm:spPr/>
      <dgm:t>
        <a:bodyPr/>
        <a:lstStyle/>
        <a:p>
          <a:endParaRPr lang="zh-CN" altLang="en-US"/>
        </a:p>
      </dgm:t>
    </dgm:pt>
    <dgm:pt modelId="{1211350A-C242-4A46-972F-6767D0C8FDE8}">
      <dgm:prSet phldrT="[文本]"/>
      <dgm:spPr/>
      <dgm:t>
        <a:bodyPr/>
        <a:lstStyle/>
        <a:p>
          <a:r>
            <a:rPr lang="zh-CN" altLang="en-US" smtClean="0"/>
            <a:t>注意</a:t>
          </a:r>
          <a:endParaRPr lang="zh-CN" altLang="en-US"/>
        </a:p>
      </dgm:t>
    </dgm:pt>
    <dgm:pt modelId="{A9A390A6-94AC-3741-8682-83EEE80B1268}" type="parTrans" cxnId="{CE982B58-7361-FC46-A4E7-538FDCC9386A}">
      <dgm:prSet/>
      <dgm:spPr/>
      <dgm:t>
        <a:bodyPr/>
        <a:lstStyle/>
        <a:p>
          <a:endParaRPr lang="zh-CN" altLang="en-US"/>
        </a:p>
      </dgm:t>
    </dgm:pt>
    <dgm:pt modelId="{5C9F2E13-A720-C74B-B648-0E068AEFD98C}" type="sibTrans" cxnId="{CE982B58-7361-FC46-A4E7-538FDCC9386A}">
      <dgm:prSet/>
      <dgm:spPr/>
      <dgm:t>
        <a:bodyPr/>
        <a:lstStyle/>
        <a:p>
          <a:endParaRPr lang="zh-CN" altLang="en-US"/>
        </a:p>
      </dgm:t>
    </dgm:pt>
    <dgm:pt modelId="{CA6A021F-4F6F-7C48-AA39-AC3F250825C5}">
      <dgm:prSet phldrT="[文本]"/>
      <dgm:spPr/>
      <dgm:t>
        <a:bodyPr/>
        <a:lstStyle/>
        <a:p>
          <a:pPr marL="171450" marR="0" lvl="1" indent="-171450" algn="l" defTabSz="844550" rtl="0" eaLnBrk="1" fontAlgn="auto" latinLnBrk="0" hangingPunct="1">
            <a:lnSpc>
              <a:spcPct val="90000"/>
            </a:lnSpc>
            <a:spcBef>
              <a:spcPct val="0"/>
            </a:spcBef>
            <a:spcAft>
              <a:spcPct val="15000"/>
            </a:spcAft>
            <a:buClrTx/>
            <a:buSzTx/>
            <a:buFontTx/>
            <a:buNone/>
            <a:tabLst/>
            <a:defRPr/>
          </a:pPr>
          <a:r>
            <a:rPr lang="zh-CN" altLang="en-US" smtClean="0"/>
            <a:t>返回值</a:t>
          </a:r>
          <a:r>
            <a:rPr lang="en-US" altLang="zh-CN" smtClean="0"/>
            <a:t>:</a:t>
          </a:r>
          <a:r>
            <a:rPr lang="zh-CN" altLang="en-US" smtClean="0"/>
            <a:t>词语生成器</a:t>
          </a:r>
          <a:endParaRPr lang="zh-CN" altLang="en-US"/>
        </a:p>
      </dgm:t>
    </dgm:pt>
    <dgm:pt modelId="{D820BEE3-8F29-0B42-9FF6-36CA369E84A5}" type="parTrans" cxnId="{B30244ED-77D6-6341-AED1-C30309E137F1}">
      <dgm:prSet/>
      <dgm:spPr/>
      <dgm:t>
        <a:bodyPr/>
        <a:lstStyle/>
        <a:p>
          <a:endParaRPr lang="zh-CN" altLang="en-US"/>
        </a:p>
      </dgm:t>
    </dgm:pt>
    <dgm:pt modelId="{D96E221B-715F-CD43-98A5-E386385C0DEB}" type="sibTrans" cxnId="{B30244ED-77D6-6341-AED1-C30309E137F1}">
      <dgm:prSet/>
      <dgm:spPr/>
      <dgm:t>
        <a:bodyPr/>
        <a:lstStyle/>
        <a:p>
          <a:endParaRPr lang="zh-CN" altLang="en-US"/>
        </a:p>
      </dgm:t>
    </dgm:pt>
    <dgm:pt modelId="{8EC869EB-C994-2845-92DA-2B4F88827C31}">
      <dgm:prSet phldrT="[文本]"/>
      <dgm:spPr/>
      <dgm:t>
        <a:bodyPr/>
        <a:lstStyle/>
        <a:p>
          <a:pPr marL="171450" lvl="1" indent="0" algn="l" defTabSz="844550">
            <a:lnSpc>
              <a:spcPct val="90000"/>
            </a:lnSpc>
            <a:spcBef>
              <a:spcPct val="0"/>
            </a:spcBef>
            <a:spcAft>
              <a:spcPct val="15000"/>
            </a:spcAft>
            <a:buNone/>
          </a:pPr>
          <a:r>
            <a:rPr lang="en-US" altLang="zh-CN" smtClean="0"/>
            <a:t>jieba.cut(“</a:t>
          </a:r>
          <a:r>
            <a:rPr lang="zh-CN" altLang="en-US" smtClean="0"/>
            <a:t>我是一个好程序员</a:t>
          </a:r>
          <a:r>
            <a:rPr lang="en-US" altLang="zh-CN" smtClean="0"/>
            <a:t>”)</a:t>
          </a:r>
          <a:endParaRPr lang="zh-CN" altLang="en-US"/>
        </a:p>
      </dgm:t>
    </dgm:pt>
    <dgm:pt modelId="{431A863E-AD67-E940-9421-302A427118B4}" type="parTrans" cxnId="{C61D54A3-6107-EC41-83D8-7F411A688FBD}">
      <dgm:prSet/>
      <dgm:spPr/>
      <dgm:t>
        <a:bodyPr/>
        <a:lstStyle/>
        <a:p>
          <a:endParaRPr lang="zh-CN" altLang="en-US"/>
        </a:p>
      </dgm:t>
    </dgm:pt>
    <dgm:pt modelId="{B87FF646-95C8-B54C-B992-B5C963EBECCA}" type="sibTrans" cxnId="{C61D54A3-6107-EC41-83D8-7F411A688FBD}">
      <dgm:prSet/>
      <dgm:spPr/>
      <dgm:t>
        <a:bodyPr/>
        <a:lstStyle/>
        <a:p>
          <a:endParaRPr lang="zh-CN" altLang="en-US"/>
        </a:p>
      </dgm:t>
    </dgm:pt>
    <dgm:pt modelId="{EB22C19A-C499-2F4F-AEC5-6DEF243AE059}" type="pres">
      <dgm:prSet presAssocID="{DC1750BD-3726-804C-8491-023AFE85082B}" presName="Name0" presStyleCnt="0">
        <dgm:presLayoutVars>
          <dgm:dir/>
          <dgm:animLvl val="lvl"/>
          <dgm:resizeHandles val="exact"/>
        </dgm:presLayoutVars>
      </dgm:prSet>
      <dgm:spPr/>
      <dgm:t>
        <a:bodyPr/>
        <a:lstStyle/>
        <a:p>
          <a:endParaRPr lang="zh-CN" altLang="en-US"/>
        </a:p>
      </dgm:t>
    </dgm:pt>
    <dgm:pt modelId="{4DB5FAEF-267A-4B48-9031-4EE50E9B1644}" type="pres">
      <dgm:prSet presAssocID="{096F994A-3F88-564B-B2CA-0C19292CC33C}" presName="linNode" presStyleCnt="0"/>
      <dgm:spPr/>
    </dgm:pt>
    <dgm:pt modelId="{833896B0-DE4E-DA44-81A8-BDC817F122C7}" type="pres">
      <dgm:prSet presAssocID="{096F994A-3F88-564B-B2CA-0C19292CC33C}" presName="parentText" presStyleLbl="node1" presStyleIdx="0" presStyleCnt="3" custScaleY="55804" custLinFactNeighborY="-122">
        <dgm:presLayoutVars>
          <dgm:chMax val="1"/>
          <dgm:bulletEnabled val="1"/>
        </dgm:presLayoutVars>
      </dgm:prSet>
      <dgm:spPr/>
      <dgm:t>
        <a:bodyPr/>
        <a:lstStyle/>
        <a:p>
          <a:endParaRPr lang="zh-CN" altLang="en-US"/>
        </a:p>
      </dgm:t>
    </dgm:pt>
    <dgm:pt modelId="{3A98D8DB-BF49-9A42-9A9A-6D439118D4C0}" type="pres">
      <dgm:prSet presAssocID="{096F994A-3F88-564B-B2CA-0C19292CC33C}" presName="descendantText" presStyleLbl="alignAccFollowNode1" presStyleIdx="0" presStyleCnt="3" custScaleY="63251">
        <dgm:presLayoutVars>
          <dgm:bulletEnabled val="1"/>
        </dgm:presLayoutVars>
      </dgm:prSet>
      <dgm:spPr/>
      <dgm:t>
        <a:bodyPr/>
        <a:lstStyle/>
        <a:p>
          <a:endParaRPr lang="zh-CN" altLang="en-US"/>
        </a:p>
      </dgm:t>
    </dgm:pt>
    <dgm:pt modelId="{3F5B1C2E-72BC-0644-95A7-A071B1CE173B}" type="pres">
      <dgm:prSet presAssocID="{3D04CF11-2CA8-AC45-B251-DAD8503F71D8}" presName="sp" presStyleCnt="0"/>
      <dgm:spPr/>
    </dgm:pt>
    <dgm:pt modelId="{9070575D-5E3D-FD42-B010-D8EFAE6EF123}" type="pres">
      <dgm:prSet presAssocID="{10C565A0-40B9-BA4A-8CCA-3809F1526048}" presName="linNode" presStyleCnt="0"/>
      <dgm:spPr/>
    </dgm:pt>
    <dgm:pt modelId="{2D25421D-02B7-CD44-901B-E3098B37F0BB}" type="pres">
      <dgm:prSet presAssocID="{10C565A0-40B9-BA4A-8CCA-3809F1526048}" presName="parentText" presStyleLbl="node1" presStyleIdx="1" presStyleCnt="3" custScaleY="57714">
        <dgm:presLayoutVars>
          <dgm:chMax val="1"/>
          <dgm:bulletEnabled val="1"/>
        </dgm:presLayoutVars>
      </dgm:prSet>
      <dgm:spPr/>
      <dgm:t>
        <a:bodyPr/>
        <a:lstStyle/>
        <a:p>
          <a:endParaRPr lang="zh-CN" altLang="en-US"/>
        </a:p>
      </dgm:t>
    </dgm:pt>
    <dgm:pt modelId="{33562BC3-9EC5-A644-AF17-035A8EAC16AB}" type="pres">
      <dgm:prSet presAssocID="{10C565A0-40B9-BA4A-8CCA-3809F1526048}" presName="descendantText" presStyleLbl="alignAccFollowNode1" presStyleIdx="1" presStyleCnt="3">
        <dgm:presLayoutVars>
          <dgm:bulletEnabled val="1"/>
        </dgm:presLayoutVars>
      </dgm:prSet>
      <dgm:spPr/>
      <dgm:t>
        <a:bodyPr/>
        <a:lstStyle/>
        <a:p>
          <a:endParaRPr lang="zh-CN" altLang="en-US"/>
        </a:p>
      </dgm:t>
    </dgm:pt>
    <dgm:pt modelId="{6C96126B-6B6C-1641-8CDA-E12CC00580E3}" type="pres">
      <dgm:prSet presAssocID="{4814766A-2A77-AD4A-BB88-272D0EE3509E}" presName="sp" presStyleCnt="0"/>
      <dgm:spPr/>
    </dgm:pt>
    <dgm:pt modelId="{94FB26F6-79E9-DD49-B372-43B2962794BB}" type="pres">
      <dgm:prSet presAssocID="{1211350A-C242-4A46-972F-6767D0C8FDE8}" presName="linNode" presStyleCnt="0"/>
      <dgm:spPr/>
    </dgm:pt>
    <dgm:pt modelId="{FCC0BBA7-A02A-7149-B141-8F939CCDC408}" type="pres">
      <dgm:prSet presAssocID="{1211350A-C242-4A46-972F-6767D0C8FDE8}" presName="parentText" presStyleLbl="node1" presStyleIdx="2" presStyleCnt="3" custScaleY="51433">
        <dgm:presLayoutVars>
          <dgm:chMax val="1"/>
          <dgm:bulletEnabled val="1"/>
        </dgm:presLayoutVars>
      </dgm:prSet>
      <dgm:spPr/>
      <dgm:t>
        <a:bodyPr/>
        <a:lstStyle/>
        <a:p>
          <a:endParaRPr lang="zh-CN" altLang="en-US"/>
        </a:p>
      </dgm:t>
    </dgm:pt>
    <dgm:pt modelId="{98AE71F3-0646-BB47-B4F8-5A6AD901B127}" type="pres">
      <dgm:prSet presAssocID="{1211350A-C242-4A46-972F-6767D0C8FDE8}" presName="descendantText" presStyleLbl="alignAccFollowNode1" presStyleIdx="2" presStyleCnt="3">
        <dgm:presLayoutVars>
          <dgm:bulletEnabled val="1"/>
        </dgm:presLayoutVars>
      </dgm:prSet>
      <dgm:spPr/>
      <dgm:t>
        <a:bodyPr/>
        <a:lstStyle/>
        <a:p>
          <a:endParaRPr lang="zh-CN" altLang="en-US"/>
        </a:p>
      </dgm:t>
    </dgm:pt>
  </dgm:ptLst>
  <dgm:cxnLst>
    <dgm:cxn modelId="{1A2695B8-7BE7-484B-919A-47B0C1EE475B}" type="presOf" srcId="{CA6A021F-4F6F-7C48-AA39-AC3F250825C5}" destId="{98AE71F3-0646-BB47-B4F8-5A6AD901B127}" srcOrd="0" destOrd="0" presId="urn:microsoft.com/office/officeart/2005/8/layout/vList5"/>
    <dgm:cxn modelId="{AB53C666-441A-4245-A052-654BA002E8F2}" type="presOf" srcId="{096F994A-3F88-564B-B2CA-0C19292CC33C}" destId="{833896B0-DE4E-DA44-81A8-BDC817F122C7}" srcOrd="0" destOrd="0" presId="urn:microsoft.com/office/officeart/2005/8/layout/vList5"/>
    <dgm:cxn modelId="{8B693DAF-EF74-FF4B-B2A3-196026393A81}" type="presOf" srcId="{32761C0D-5F60-6B40-B4A3-A636CFDC3E6B}" destId="{33562BC3-9EC5-A644-AF17-035A8EAC16AB}" srcOrd="0" destOrd="0" presId="urn:microsoft.com/office/officeart/2005/8/layout/vList5"/>
    <dgm:cxn modelId="{B30244ED-77D6-6341-AED1-C30309E137F1}" srcId="{1211350A-C242-4A46-972F-6767D0C8FDE8}" destId="{CA6A021F-4F6F-7C48-AA39-AC3F250825C5}" srcOrd="0" destOrd="0" parTransId="{D820BEE3-8F29-0B42-9FF6-36CA369E84A5}" sibTransId="{D96E221B-715F-CD43-98A5-E386385C0DEB}"/>
    <dgm:cxn modelId="{647CBAB3-6E79-BE49-8F16-D9BE66712F11}" srcId="{096F994A-3F88-564B-B2CA-0C19292CC33C}" destId="{BC6C9178-B033-7B48-9003-11B95CD53901}" srcOrd="0" destOrd="0" parTransId="{8711F633-61CB-F64E-B05D-6D6E30A6E453}" sibTransId="{0B68ECD3-493B-6D44-AEE3-9A82E9451F41}"/>
    <dgm:cxn modelId="{664F3C7C-76CD-334D-A185-A963F65E61FA}" srcId="{DC1750BD-3726-804C-8491-023AFE85082B}" destId="{096F994A-3F88-564B-B2CA-0C19292CC33C}" srcOrd="0" destOrd="0" parTransId="{901FFD3E-DE4A-6746-A7DB-9369C2BC73E5}" sibTransId="{3D04CF11-2CA8-AC45-B251-DAD8503F71D8}"/>
    <dgm:cxn modelId="{986ADE62-0956-164B-9C8B-500533A2BE96}" type="presOf" srcId="{DC1750BD-3726-804C-8491-023AFE85082B}" destId="{EB22C19A-C499-2F4F-AEC5-6DEF243AE059}" srcOrd="0" destOrd="0" presId="urn:microsoft.com/office/officeart/2005/8/layout/vList5"/>
    <dgm:cxn modelId="{700A4777-14EC-AC4F-93CE-2C7BEC25232E}" srcId="{10C565A0-40B9-BA4A-8CCA-3809F1526048}" destId="{32761C0D-5F60-6B40-B4A3-A636CFDC3E6B}" srcOrd="0" destOrd="0" parTransId="{AE4CCFE1-3691-AF47-844A-00C8F0C6D6BC}" sibTransId="{FAB54EC9-CCD5-9046-8E58-3587870E6259}"/>
    <dgm:cxn modelId="{94C0C945-A85F-C24C-90B0-1CDA1FD668F5}" type="presOf" srcId="{8EC869EB-C994-2845-92DA-2B4F88827C31}" destId="{33562BC3-9EC5-A644-AF17-035A8EAC16AB}" srcOrd="0" destOrd="1" presId="urn:microsoft.com/office/officeart/2005/8/layout/vList5"/>
    <dgm:cxn modelId="{006FDA69-0979-2549-88FE-878A35B1F1BA}" type="presOf" srcId="{10C565A0-40B9-BA4A-8CCA-3809F1526048}" destId="{2D25421D-02B7-CD44-901B-E3098B37F0BB}" srcOrd="0" destOrd="0" presId="urn:microsoft.com/office/officeart/2005/8/layout/vList5"/>
    <dgm:cxn modelId="{C61D54A3-6107-EC41-83D8-7F411A688FBD}" srcId="{10C565A0-40B9-BA4A-8CCA-3809F1526048}" destId="{8EC869EB-C994-2845-92DA-2B4F88827C31}" srcOrd="1" destOrd="0" parTransId="{431A863E-AD67-E940-9421-302A427118B4}" sibTransId="{B87FF646-95C8-B54C-B992-B5C963EBECCA}"/>
    <dgm:cxn modelId="{89466516-A08E-0744-87E2-CF71229A86CA}" srcId="{DC1750BD-3726-804C-8491-023AFE85082B}" destId="{10C565A0-40B9-BA4A-8CCA-3809F1526048}" srcOrd="1" destOrd="0" parTransId="{EA320269-7B0D-A54D-81D2-B5E193B6D370}" sibTransId="{4814766A-2A77-AD4A-BB88-272D0EE3509E}"/>
    <dgm:cxn modelId="{CE982B58-7361-FC46-A4E7-538FDCC9386A}" srcId="{DC1750BD-3726-804C-8491-023AFE85082B}" destId="{1211350A-C242-4A46-972F-6767D0C8FDE8}" srcOrd="2" destOrd="0" parTransId="{A9A390A6-94AC-3741-8682-83EEE80B1268}" sibTransId="{5C9F2E13-A720-C74B-B648-0E068AEFD98C}"/>
    <dgm:cxn modelId="{DFFF5BD3-21EC-DA44-8F01-EA1BCAD088F3}" type="presOf" srcId="{BC6C9178-B033-7B48-9003-11B95CD53901}" destId="{3A98D8DB-BF49-9A42-9A9A-6D439118D4C0}" srcOrd="0" destOrd="0" presId="urn:microsoft.com/office/officeart/2005/8/layout/vList5"/>
    <dgm:cxn modelId="{84754420-032B-D949-ABBD-E5227675A2DE}" type="presOf" srcId="{1211350A-C242-4A46-972F-6767D0C8FDE8}" destId="{FCC0BBA7-A02A-7149-B141-8F939CCDC408}" srcOrd="0" destOrd="0" presId="urn:microsoft.com/office/officeart/2005/8/layout/vList5"/>
    <dgm:cxn modelId="{75BEE656-B95B-454C-981F-13C1B32B51D5}" type="presParOf" srcId="{EB22C19A-C499-2F4F-AEC5-6DEF243AE059}" destId="{4DB5FAEF-267A-4B48-9031-4EE50E9B1644}" srcOrd="0" destOrd="0" presId="urn:microsoft.com/office/officeart/2005/8/layout/vList5"/>
    <dgm:cxn modelId="{8DB0B7C5-0F8A-1540-BA3E-47556D9A24C0}" type="presParOf" srcId="{4DB5FAEF-267A-4B48-9031-4EE50E9B1644}" destId="{833896B0-DE4E-DA44-81A8-BDC817F122C7}" srcOrd="0" destOrd="0" presId="urn:microsoft.com/office/officeart/2005/8/layout/vList5"/>
    <dgm:cxn modelId="{B830FCEB-BA4D-EB4E-B0B1-2E28244FE236}" type="presParOf" srcId="{4DB5FAEF-267A-4B48-9031-4EE50E9B1644}" destId="{3A98D8DB-BF49-9A42-9A9A-6D439118D4C0}" srcOrd="1" destOrd="0" presId="urn:microsoft.com/office/officeart/2005/8/layout/vList5"/>
    <dgm:cxn modelId="{3D252180-3CF4-1E47-BF8A-12918EF86F83}" type="presParOf" srcId="{EB22C19A-C499-2F4F-AEC5-6DEF243AE059}" destId="{3F5B1C2E-72BC-0644-95A7-A071B1CE173B}" srcOrd="1" destOrd="0" presId="urn:microsoft.com/office/officeart/2005/8/layout/vList5"/>
    <dgm:cxn modelId="{A52011A6-CEED-B44B-A32E-98C4CA7A6050}" type="presParOf" srcId="{EB22C19A-C499-2F4F-AEC5-6DEF243AE059}" destId="{9070575D-5E3D-FD42-B010-D8EFAE6EF123}" srcOrd="2" destOrd="0" presId="urn:microsoft.com/office/officeart/2005/8/layout/vList5"/>
    <dgm:cxn modelId="{259155C0-BC2C-A648-A273-9DD1B5422915}" type="presParOf" srcId="{9070575D-5E3D-FD42-B010-D8EFAE6EF123}" destId="{2D25421D-02B7-CD44-901B-E3098B37F0BB}" srcOrd="0" destOrd="0" presId="urn:microsoft.com/office/officeart/2005/8/layout/vList5"/>
    <dgm:cxn modelId="{13B12C86-688C-F94C-B1B9-B8F8F585963D}" type="presParOf" srcId="{9070575D-5E3D-FD42-B010-D8EFAE6EF123}" destId="{33562BC3-9EC5-A644-AF17-035A8EAC16AB}" srcOrd="1" destOrd="0" presId="urn:microsoft.com/office/officeart/2005/8/layout/vList5"/>
    <dgm:cxn modelId="{27EE1E4A-9BC5-C04A-81D1-2F597B0E5D05}" type="presParOf" srcId="{EB22C19A-C499-2F4F-AEC5-6DEF243AE059}" destId="{6C96126B-6B6C-1641-8CDA-E12CC00580E3}" srcOrd="3" destOrd="0" presId="urn:microsoft.com/office/officeart/2005/8/layout/vList5"/>
    <dgm:cxn modelId="{403085D0-9D2A-5949-9868-1FA410D2305C}" type="presParOf" srcId="{EB22C19A-C499-2F4F-AEC5-6DEF243AE059}" destId="{94FB26F6-79E9-DD49-B372-43B2962794BB}" srcOrd="4" destOrd="0" presId="urn:microsoft.com/office/officeart/2005/8/layout/vList5"/>
    <dgm:cxn modelId="{791D58A1-6A77-CD44-BAD7-9D6ED763CD2D}" type="presParOf" srcId="{94FB26F6-79E9-DD49-B372-43B2962794BB}" destId="{FCC0BBA7-A02A-7149-B141-8F939CCDC408}" srcOrd="0" destOrd="0" presId="urn:microsoft.com/office/officeart/2005/8/layout/vList5"/>
    <dgm:cxn modelId="{025F679A-0B5C-3646-B15F-74EA570ABFE4}" type="presParOf" srcId="{94FB26F6-79E9-DD49-B372-43B2962794BB}" destId="{98AE71F3-0646-BB47-B4F8-5A6AD901B12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8D8DB-BF49-9A42-9A9A-6D439118D4C0}">
      <dsp:nvSpPr>
        <dsp:cNvPr id="0" name=""/>
        <dsp:cNvSpPr/>
      </dsp:nvSpPr>
      <dsp:spPr>
        <a:xfrm rot="5400000">
          <a:off x="4653663" y="-1910447"/>
          <a:ext cx="877485" cy="479285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85750" lvl="1" indent="0" algn="l" defTabSz="1244600">
            <a:lnSpc>
              <a:spcPct val="90000"/>
            </a:lnSpc>
            <a:spcBef>
              <a:spcPct val="0"/>
            </a:spcBef>
            <a:spcAft>
              <a:spcPct val="15000"/>
            </a:spcAft>
            <a:buChar char="•"/>
          </a:pPr>
          <a:r>
            <a:rPr lang="en-US" altLang="zh-CN" sz="2600" kern="1200" smtClean="0"/>
            <a:t>pip3</a:t>
          </a:r>
          <a:r>
            <a:rPr lang="en-US" altLang="zh-CN" sz="2600" kern="1200" baseline="0" smtClean="0"/>
            <a:t> install jieba</a:t>
          </a:r>
          <a:endParaRPr lang="zh-CN" altLang="en-US" sz="2600" kern="1200"/>
        </a:p>
      </dsp:txBody>
      <dsp:txXfrm rot="-5400000">
        <a:off x="2695980" y="90071"/>
        <a:ext cx="4750017" cy="791815"/>
      </dsp:txXfrm>
    </dsp:sp>
    <dsp:sp modelId="{833896B0-DE4E-DA44-81A8-BDC817F122C7}">
      <dsp:nvSpPr>
        <dsp:cNvPr id="0" name=""/>
        <dsp:cNvSpPr/>
      </dsp:nvSpPr>
      <dsp:spPr>
        <a:xfrm>
          <a:off x="0" y="4"/>
          <a:ext cx="2695979" cy="96771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81915" rIns="163830" bIns="81915" numCol="1" spcCol="1270" anchor="ctr" anchorCtr="0">
          <a:noAutofit/>
        </a:bodyPr>
        <a:lstStyle/>
        <a:p>
          <a:pPr lvl="0" algn="ctr" defTabSz="1911350">
            <a:lnSpc>
              <a:spcPct val="90000"/>
            </a:lnSpc>
            <a:spcBef>
              <a:spcPct val="0"/>
            </a:spcBef>
            <a:spcAft>
              <a:spcPct val="35000"/>
            </a:spcAft>
          </a:pPr>
          <a:r>
            <a:rPr lang="zh-CN" altLang="en-US" sz="4300" kern="1200" smtClean="0"/>
            <a:t>下载</a:t>
          </a:r>
          <a:endParaRPr lang="zh-CN" altLang="en-US" sz="4300" kern="1200"/>
        </a:p>
      </dsp:txBody>
      <dsp:txXfrm>
        <a:off x="47240" y="47244"/>
        <a:ext cx="2601499" cy="873235"/>
      </dsp:txXfrm>
    </dsp:sp>
    <dsp:sp modelId="{33562BC3-9EC5-A644-AF17-035A8EAC16AB}">
      <dsp:nvSpPr>
        <dsp:cNvPr id="0" name=""/>
        <dsp:cNvSpPr/>
      </dsp:nvSpPr>
      <dsp:spPr>
        <a:xfrm rot="5400000">
          <a:off x="4398752" y="-646229"/>
          <a:ext cx="1387306" cy="479285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171450" lvl="1" indent="0" algn="l" defTabSz="844550">
            <a:lnSpc>
              <a:spcPct val="90000"/>
            </a:lnSpc>
            <a:spcBef>
              <a:spcPct val="0"/>
            </a:spcBef>
            <a:spcAft>
              <a:spcPct val="15000"/>
            </a:spcAft>
            <a:buChar char="•"/>
          </a:pPr>
          <a:r>
            <a:rPr lang="en-US" altLang="zh-CN" sz="2600" kern="1200" smtClean="0"/>
            <a:t>import jieba</a:t>
          </a:r>
          <a:endParaRPr lang="zh-CN" altLang="en-US" sz="2600" kern="1200"/>
        </a:p>
        <a:p>
          <a:pPr marL="171450" lvl="1" indent="0" algn="l" defTabSz="844550">
            <a:lnSpc>
              <a:spcPct val="90000"/>
            </a:lnSpc>
            <a:spcBef>
              <a:spcPct val="0"/>
            </a:spcBef>
            <a:spcAft>
              <a:spcPct val="15000"/>
            </a:spcAft>
            <a:buChar char="•"/>
          </a:pPr>
          <a:r>
            <a:rPr lang="en-US" altLang="zh-CN" sz="2600" kern="1200" smtClean="0"/>
            <a:t>jieba.cut(“</a:t>
          </a:r>
          <a:r>
            <a:rPr lang="zh-CN" altLang="en-US" sz="2600" kern="1200" smtClean="0"/>
            <a:t>我是一个好程序员</a:t>
          </a:r>
          <a:r>
            <a:rPr lang="en-US" altLang="zh-CN" sz="2600" kern="1200" smtClean="0"/>
            <a:t>”)</a:t>
          </a:r>
          <a:endParaRPr lang="zh-CN" altLang="en-US" sz="2600" kern="1200"/>
        </a:p>
      </dsp:txBody>
      <dsp:txXfrm rot="-5400000">
        <a:off x="2695980" y="1124266"/>
        <a:ext cx="4725129" cy="1251860"/>
      </dsp:txXfrm>
    </dsp:sp>
    <dsp:sp modelId="{2D25421D-02B7-CD44-901B-E3098B37F0BB}">
      <dsp:nvSpPr>
        <dsp:cNvPr id="0" name=""/>
        <dsp:cNvSpPr/>
      </dsp:nvSpPr>
      <dsp:spPr>
        <a:xfrm>
          <a:off x="0" y="1249777"/>
          <a:ext cx="2695979" cy="100083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81915" rIns="163830" bIns="81915" numCol="1" spcCol="1270" anchor="ctr" anchorCtr="0">
          <a:noAutofit/>
        </a:bodyPr>
        <a:lstStyle/>
        <a:p>
          <a:pPr lvl="0" algn="ctr" defTabSz="1911350">
            <a:lnSpc>
              <a:spcPct val="90000"/>
            </a:lnSpc>
            <a:spcBef>
              <a:spcPct val="0"/>
            </a:spcBef>
            <a:spcAft>
              <a:spcPct val="35000"/>
            </a:spcAft>
          </a:pPr>
          <a:r>
            <a:rPr lang="zh-CN" altLang="en-US" sz="4300" kern="1200" smtClean="0"/>
            <a:t>使用</a:t>
          </a:r>
          <a:endParaRPr lang="zh-CN" altLang="en-US" sz="4300" kern="1200"/>
        </a:p>
      </dsp:txBody>
      <dsp:txXfrm>
        <a:off x="48857" y="1298634"/>
        <a:ext cx="2598265" cy="903123"/>
      </dsp:txXfrm>
    </dsp:sp>
    <dsp:sp modelId="{98AE71F3-0646-BB47-B4F8-5A6AD901B127}">
      <dsp:nvSpPr>
        <dsp:cNvPr id="0" name=""/>
        <dsp:cNvSpPr/>
      </dsp:nvSpPr>
      <dsp:spPr>
        <a:xfrm rot="5400000">
          <a:off x="4398752" y="827783"/>
          <a:ext cx="1387306" cy="479285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171450" marR="0" lvl="1" indent="-171450" algn="l" defTabSz="844550" rtl="0" eaLnBrk="1" fontAlgn="auto" latinLnBrk="0" hangingPunct="1">
            <a:lnSpc>
              <a:spcPct val="90000"/>
            </a:lnSpc>
            <a:spcBef>
              <a:spcPct val="0"/>
            </a:spcBef>
            <a:spcAft>
              <a:spcPct val="15000"/>
            </a:spcAft>
            <a:buClrTx/>
            <a:buSzTx/>
            <a:buFontTx/>
            <a:buChar char="•"/>
            <a:tabLst/>
            <a:defRPr/>
          </a:pPr>
          <a:r>
            <a:rPr lang="zh-CN" altLang="en-US" sz="2600" kern="1200" smtClean="0"/>
            <a:t>返回值</a:t>
          </a:r>
          <a:r>
            <a:rPr lang="en-US" altLang="zh-CN" sz="2600" kern="1200" smtClean="0"/>
            <a:t>:</a:t>
          </a:r>
          <a:r>
            <a:rPr lang="zh-CN" altLang="en-US" sz="2600" kern="1200" smtClean="0"/>
            <a:t>词语生成器</a:t>
          </a:r>
          <a:endParaRPr lang="zh-CN" altLang="en-US" sz="2600" kern="1200"/>
        </a:p>
      </dsp:txBody>
      <dsp:txXfrm rot="-5400000">
        <a:off x="2695980" y="2598279"/>
        <a:ext cx="4725129" cy="1251860"/>
      </dsp:txXfrm>
    </dsp:sp>
    <dsp:sp modelId="{FCC0BBA7-A02A-7149-B141-8F939CCDC408}">
      <dsp:nvSpPr>
        <dsp:cNvPr id="0" name=""/>
        <dsp:cNvSpPr/>
      </dsp:nvSpPr>
      <dsp:spPr>
        <a:xfrm>
          <a:off x="0" y="2778251"/>
          <a:ext cx="2695979" cy="89191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81915" rIns="163830" bIns="81915" numCol="1" spcCol="1270" anchor="ctr" anchorCtr="0">
          <a:noAutofit/>
        </a:bodyPr>
        <a:lstStyle/>
        <a:p>
          <a:pPr lvl="0" algn="ctr" defTabSz="1911350">
            <a:lnSpc>
              <a:spcPct val="90000"/>
            </a:lnSpc>
            <a:spcBef>
              <a:spcPct val="0"/>
            </a:spcBef>
            <a:spcAft>
              <a:spcPct val="35000"/>
            </a:spcAft>
          </a:pPr>
          <a:r>
            <a:rPr lang="zh-CN" altLang="en-US" sz="4300" kern="1200" smtClean="0"/>
            <a:t>注意</a:t>
          </a:r>
          <a:endParaRPr lang="zh-CN" altLang="en-US" sz="4300" kern="1200"/>
        </a:p>
      </dsp:txBody>
      <dsp:txXfrm>
        <a:off x="43540" y="2821791"/>
        <a:ext cx="2608899" cy="80483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0.84256</cdr:x>
      <cdr:y>0.23422</cdr:y>
    </cdr:from>
    <cdr:to>
      <cdr:x>0.99256</cdr:x>
      <cdr:y>0.45922</cdr:y>
    </cdr:to>
    <cdr:sp macro="" textlink="">
      <cdr:nvSpPr>
        <cdr:cNvPr id="2" name="文本框 1"/>
        <cdr:cNvSpPr txBox="1"/>
      </cdr:nvSpPr>
      <cdr:spPr>
        <a:xfrm xmlns:a="http://schemas.openxmlformats.org/drawingml/2006/main">
          <a:off x="5136232" y="95188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CN" altLang="en-US" sz="1100" dirty="0"/>
        </a:p>
      </cdr:txBody>
    </cdr:sp>
  </cdr:relSizeAnchor>
  <cdr:relSizeAnchor xmlns:cdr="http://schemas.openxmlformats.org/drawingml/2006/chartDrawing">
    <cdr:from>
      <cdr:x>0.84256</cdr:x>
      <cdr:y>0.26966</cdr:y>
    </cdr:from>
    <cdr:to>
      <cdr:x>0.99256</cdr:x>
      <cdr:y>0.49466</cdr:y>
    </cdr:to>
    <cdr:sp macro="" textlink="">
      <cdr:nvSpPr>
        <cdr:cNvPr id="3" name="文本框 2"/>
        <cdr:cNvSpPr txBox="1"/>
      </cdr:nvSpPr>
      <cdr:spPr>
        <a:xfrm xmlns:a="http://schemas.openxmlformats.org/drawingml/2006/main">
          <a:off x="5136232" y="109589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CN" alt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0.15982</cdr:x>
      <cdr:y>0.43202</cdr:y>
    </cdr:from>
    <cdr:to>
      <cdr:x>0.5</cdr:x>
      <cdr:y>0.79258</cdr:y>
    </cdr:to>
    <cdr:sp macro="" textlink="">
      <cdr:nvSpPr>
        <cdr:cNvPr id="2" name="文本框 1"/>
        <cdr:cNvSpPr txBox="1"/>
      </cdr:nvSpPr>
      <cdr:spPr>
        <a:xfrm xmlns:a="http://schemas.openxmlformats.org/drawingml/2006/main">
          <a:off x="429580" y="109561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0.18752</cdr:x>
      <cdr:y>0.42591</cdr:y>
    </cdr:from>
    <cdr:to>
      <cdr:x>0.52771</cdr:x>
      <cdr:y>0.78647</cdr:y>
    </cdr:to>
    <cdr:sp macro="" textlink="">
      <cdr:nvSpPr>
        <cdr:cNvPr id="3" name="文本框 2"/>
        <cdr:cNvSpPr txBox="1"/>
      </cdr:nvSpPr>
      <cdr:spPr>
        <a:xfrm xmlns:a="http://schemas.openxmlformats.org/drawingml/2006/main">
          <a:off x="504056" y="108012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0.08135</cdr:x>
      <cdr:y>0.39254</cdr:y>
    </cdr:from>
    <cdr:to>
      <cdr:x>0.42154</cdr:x>
      <cdr:y>0.7531</cdr:y>
    </cdr:to>
    <cdr:sp macro="" textlink="">
      <cdr:nvSpPr>
        <cdr:cNvPr id="4" name="文本框 3"/>
        <cdr:cNvSpPr txBox="1"/>
      </cdr:nvSpPr>
      <cdr:spPr>
        <a:xfrm xmlns:a="http://schemas.openxmlformats.org/drawingml/2006/main">
          <a:off x="218671" y="995494"/>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CN" sz="1800"/>
            <a:t>“</a:t>
          </a:r>
          <a:r>
            <a:rPr lang="zh-CN" altLang="en-US" sz="1800"/>
            <a:t>共享</a:t>
          </a:r>
          <a:r>
            <a:rPr lang="en-US" altLang="zh-CN" sz="1800"/>
            <a:t>”</a:t>
          </a:r>
          <a:endParaRPr lang="zh-CN" altLang="en-US" sz="1800"/>
        </a:p>
      </cdr:txBody>
    </cdr:sp>
  </cdr:relSizeAnchor>
</c:userShapes>
</file>

<file path=ppt/drawings/drawing3.xml><?xml version="1.0" encoding="utf-8"?>
<c:userShapes xmlns:c="http://schemas.openxmlformats.org/drawingml/2006/chart">
  <cdr:relSizeAnchor xmlns:cdr="http://schemas.openxmlformats.org/drawingml/2006/chartDrawing">
    <cdr:from>
      <cdr:x>0.39474</cdr:x>
      <cdr:y>0.51159</cdr:y>
    </cdr:from>
    <cdr:to>
      <cdr:x>0.72891</cdr:x>
      <cdr:y>1</cdr:y>
    </cdr:to>
    <cdr:sp macro="" textlink="">
      <cdr:nvSpPr>
        <cdr:cNvPr id="2" name="文本框 1"/>
        <cdr:cNvSpPr txBox="1"/>
      </cdr:nvSpPr>
      <cdr:spPr>
        <a:xfrm xmlns:a="http://schemas.openxmlformats.org/drawingml/2006/main">
          <a:off x="1080120" y="126478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0.36364</cdr:x>
      <cdr:y>0.51159</cdr:y>
    </cdr:from>
    <cdr:to>
      <cdr:x>0.69781</cdr:x>
      <cdr:y>1</cdr:y>
    </cdr:to>
    <cdr:sp macro="" textlink="">
      <cdr:nvSpPr>
        <cdr:cNvPr id="3" name="文本框 2"/>
        <cdr:cNvSpPr txBox="1"/>
      </cdr:nvSpPr>
      <cdr:spPr>
        <a:xfrm xmlns:a="http://schemas.openxmlformats.org/drawingml/2006/main">
          <a:off x="995020" y="95780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CN" sz="1100"/>
            <a:t>2</a:t>
          </a:r>
          <a:endParaRPr lang="zh-CN" altLang="en-US" sz="1100"/>
        </a:p>
      </cdr:txBody>
    </cdr:sp>
  </cdr:relSizeAnchor>
  <cdr:relSizeAnchor xmlns:cdr="http://schemas.openxmlformats.org/drawingml/2006/chartDrawing">
    <cdr:from>
      <cdr:x>0.57895</cdr:x>
      <cdr:y>0.46154</cdr:y>
    </cdr:from>
    <cdr:to>
      <cdr:x>0.91312</cdr:x>
      <cdr:y>0.94995</cdr:y>
    </cdr:to>
    <cdr:sp macro="" textlink="">
      <cdr:nvSpPr>
        <cdr:cNvPr id="4" name="文本框 3"/>
        <cdr:cNvSpPr txBox="1"/>
      </cdr:nvSpPr>
      <cdr:spPr>
        <a:xfrm xmlns:a="http://schemas.openxmlformats.org/drawingml/2006/main">
          <a:off x="1584176" y="86409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CN"/>
            <a:t>2.5</a:t>
          </a:r>
          <a:endParaRPr lang="zh-CN" altLang="en-US" sz="1100"/>
        </a:p>
      </cdr:txBody>
    </cdr:sp>
  </cdr:relSizeAnchor>
  <cdr:relSizeAnchor xmlns:cdr="http://schemas.openxmlformats.org/drawingml/2006/chartDrawing">
    <cdr:from>
      <cdr:x>0.66583</cdr:x>
      <cdr:y>0.18715</cdr:y>
    </cdr:from>
    <cdr:to>
      <cdr:x>1</cdr:x>
      <cdr:y>0.67556</cdr:y>
    </cdr:to>
    <cdr:sp macro="" textlink="">
      <cdr:nvSpPr>
        <cdr:cNvPr id="5" name="文本框 4"/>
        <cdr:cNvSpPr txBox="1"/>
      </cdr:nvSpPr>
      <cdr:spPr>
        <a:xfrm xmlns:a="http://schemas.openxmlformats.org/drawingml/2006/main">
          <a:off x="1821904" y="35038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CN" altLang="en-US" sz="1100"/>
        </a:p>
      </cdr:txBody>
    </cdr:sp>
  </cdr:relSizeAnchor>
</c:userShapes>
</file>

<file path=ppt/drawings/drawing4.xml><?xml version="1.0" encoding="utf-8"?>
<c:userShapes xmlns:c="http://schemas.openxmlformats.org/drawingml/2006/chart">
  <cdr:relSizeAnchor xmlns:cdr="http://schemas.openxmlformats.org/drawingml/2006/chartDrawing">
    <cdr:from>
      <cdr:x>0.66869</cdr:x>
      <cdr:y>0.375</cdr:y>
    </cdr:from>
    <cdr:to>
      <cdr:x>1</cdr:x>
      <cdr:y>0.90411</cdr:y>
    </cdr:to>
    <cdr:sp macro="" textlink="">
      <cdr:nvSpPr>
        <cdr:cNvPr id="2" name="文本框 1"/>
        <cdr:cNvSpPr txBox="1"/>
      </cdr:nvSpPr>
      <cdr:spPr>
        <a:xfrm xmlns:a="http://schemas.openxmlformats.org/drawingml/2006/main">
          <a:off x="2160240" y="648072"/>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zh-CN" altLang="en-US" sz="1100"/>
            <a:t>   </a:t>
          </a:r>
          <a:r>
            <a:rPr lang="en-US" altLang="zh-CN" sz="1200"/>
            <a:t>3</a:t>
          </a:r>
          <a:endParaRPr lang="zh-CN" altLang="en-US" sz="12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CAA8F0-6A93-42D4-BD30-CC52BFAF4044}" type="datetimeFigureOut">
              <a:rPr lang="zh-CN" altLang="en-US" smtClean="0"/>
              <a:t>2017/12/9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1D565E-31F4-4A3A-B9F1-A33C10CEC48B}" type="slidenum">
              <a:rPr lang="zh-CN" altLang="en-US" smtClean="0"/>
              <a:t>‹#›</a:t>
            </a:fld>
            <a:endParaRPr lang="zh-CN" altLang="en-US"/>
          </a:p>
        </p:txBody>
      </p:sp>
    </p:spTree>
    <p:extLst>
      <p:ext uri="{BB962C8B-B14F-4D97-AF65-F5344CB8AC3E}">
        <p14:creationId xmlns:p14="http://schemas.microsoft.com/office/powerpoint/2010/main" val="629600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FF174-FF3B-8E47-BE86-688D9D54287A}" type="datetimeFigureOut">
              <a:t>2017/12/9</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A26C-F68D-DD45-81A6-B7E2CDD3A6C7}" type="slidenum">
              <a:t>‹#›</a:t>
            </a:fld>
            <a:endParaRPr kumimoji="1" lang="zh-CN" altLang="en-US"/>
          </a:p>
        </p:txBody>
      </p:sp>
    </p:spTree>
    <p:extLst>
      <p:ext uri="{BB962C8B-B14F-4D97-AF65-F5344CB8AC3E}">
        <p14:creationId xmlns:p14="http://schemas.microsoft.com/office/powerpoint/2010/main" val="47409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aggle.com/datasets" TargetMode="External"/><Relationship Id="rId4" Type="http://schemas.openxmlformats.org/officeDocument/2006/relationships/hyperlink" Target="http://archive.ics.uci.edu/ml/" TargetMode="External"/><Relationship Id="rId5" Type="http://schemas.openxmlformats.org/officeDocument/2006/relationships/hyperlink" Target="http://scikit-learn.org/stable/datasets/index.html#datasets"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28</a:t>
            </a:fld>
            <a:endParaRPr lang="zh-CN" altLang="en-US"/>
          </a:p>
        </p:txBody>
      </p:sp>
    </p:spTree>
    <p:extLst>
      <p:ext uri="{BB962C8B-B14F-4D97-AF65-F5344CB8AC3E}">
        <p14:creationId xmlns:p14="http://schemas.microsoft.com/office/powerpoint/2010/main" val="2021128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画图</a:t>
            </a:r>
            <a:r>
              <a:rPr kumimoji="1" lang="en-US" altLang="zh-CN"/>
              <a:t>tf-idf</a:t>
            </a:r>
            <a:r>
              <a:rPr kumimoji="1" lang="zh-CN" altLang="en-US"/>
              <a:t>两个因素</a:t>
            </a:r>
            <a:r>
              <a:rPr kumimoji="1" lang="en-US" altLang="zh-CN"/>
              <a:t>,</a:t>
            </a:r>
            <a:r>
              <a:rPr kumimoji="1" lang="zh-CN" altLang="en-US"/>
              <a:t>“非常”举例子</a:t>
            </a:r>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58</a:t>
            </a:fld>
            <a:endParaRPr lang="zh-CN" altLang="en-US"/>
          </a:p>
        </p:txBody>
      </p:sp>
    </p:spTree>
    <p:extLst>
      <p:ext uri="{BB962C8B-B14F-4D97-AF65-F5344CB8AC3E}">
        <p14:creationId xmlns:p14="http://schemas.microsoft.com/office/powerpoint/2010/main" val="1231696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小明统计数据</a:t>
            </a:r>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61</a:t>
            </a:fld>
            <a:endParaRPr lang="zh-CN" altLang="en-US"/>
          </a:p>
        </p:txBody>
      </p:sp>
    </p:spTree>
    <p:extLst>
      <p:ext uri="{BB962C8B-B14F-4D97-AF65-F5344CB8AC3E}">
        <p14:creationId xmlns:p14="http://schemas.microsoft.com/office/powerpoint/2010/main" val="638794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注意读概念要强调重点</a:t>
            </a:r>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66</a:t>
            </a:fld>
            <a:endParaRPr lang="zh-CN" altLang="en-US"/>
          </a:p>
        </p:txBody>
      </p:sp>
    </p:spTree>
    <p:extLst>
      <p:ext uri="{BB962C8B-B14F-4D97-AF65-F5344CB8AC3E}">
        <p14:creationId xmlns:p14="http://schemas.microsoft.com/office/powerpoint/2010/main" val="1442436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最好把公式拿过来，画图吧</a:t>
            </a:r>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67</a:t>
            </a:fld>
            <a:endParaRPr lang="zh-CN" altLang="en-US"/>
          </a:p>
        </p:txBody>
      </p:sp>
    </p:spTree>
    <p:extLst>
      <p:ext uri="{BB962C8B-B14F-4D97-AF65-F5344CB8AC3E}">
        <p14:creationId xmlns:p14="http://schemas.microsoft.com/office/powerpoint/2010/main" val="143967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81</a:t>
            </a:fld>
            <a:endParaRPr lang="zh-CN" altLang="en-US"/>
          </a:p>
        </p:txBody>
      </p:sp>
    </p:spTree>
    <p:extLst>
      <p:ext uri="{BB962C8B-B14F-4D97-AF65-F5344CB8AC3E}">
        <p14:creationId xmlns:p14="http://schemas.microsoft.com/office/powerpoint/2010/main" val="124146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84</a:t>
            </a:fld>
            <a:endParaRPr lang="zh-CN" altLang="en-US"/>
          </a:p>
        </p:txBody>
      </p:sp>
    </p:spTree>
    <p:extLst>
      <p:ext uri="{BB962C8B-B14F-4D97-AF65-F5344CB8AC3E}">
        <p14:creationId xmlns:p14="http://schemas.microsoft.com/office/powerpoint/2010/main" val="790427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86</a:t>
            </a:fld>
            <a:endParaRPr lang="zh-CN" altLang="en-US"/>
          </a:p>
        </p:txBody>
      </p:sp>
    </p:spTree>
    <p:extLst>
      <p:ext uri="{BB962C8B-B14F-4D97-AF65-F5344CB8AC3E}">
        <p14:creationId xmlns:p14="http://schemas.microsoft.com/office/powerpoint/2010/main" val="553419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https://www.kaggle.com/c/instacart-market-basket-analysis/data</a:t>
            </a:r>
            <a:endParaRPr kumimoji="1" lang="zh-CN" altLang="en-US"/>
          </a:p>
        </p:txBody>
      </p:sp>
      <p:sp>
        <p:nvSpPr>
          <p:cNvPr id="4" name="幻灯片编号占位符 3"/>
          <p:cNvSpPr>
            <a:spLocks noGrp="1"/>
          </p:cNvSpPr>
          <p:nvPr>
            <p:ph type="sldNum" sz="quarter" idx="10"/>
          </p:nvPr>
        </p:nvSpPr>
        <p:spPr/>
        <p:txBody>
          <a:bodyPr/>
          <a:lstStyle/>
          <a:p>
            <a:fld id="{EAAEA26C-F68D-DD45-81A6-B7E2CDD3A6C7}" type="slidenum">
              <a:rPr lang="uk-UA"/>
              <a:t>103</a:t>
            </a:fld>
            <a:endParaRPr kumimoji="1" lang="uk-UA" altLang="zh-CN"/>
          </a:p>
        </p:txBody>
      </p:sp>
    </p:spTree>
    <p:extLst>
      <p:ext uri="{BB962C8B-B14F-4D97-AF65-F5344CB8AC3E}">
        <p14:creationId xmlns:p14="http://schemas.microsoft.com/office/powerpoint/2010/main" val="1123978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106</a:t>
            </a:fld>
            <a:endParaRPr lang="zh-CN" altLang="en-US"/>
          </a:p>
        </p:txBody>
      </p:sp>
    </p:spTree>
    <p:extLst>
      <p:ext uri="{BB962C8B-B14F-4D97-AF65-F5344CB8AC3E}">
        <p14:creationId xmlns:p14="http://schemas.microsoft.com/office/powerpoint/2010/main" val="861938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29</a:t>
            </a:fld>
            <a:endParaRPr lang="zh-CN" altLang="en-US"/>
          </a:p>
        </p:txBody>
      </p:sp>
    </p:spTree>
    <p:extLst>
      <p:ext uri="{BB962C8B-B14F-4D97-AF65-F5344CB8AC3E}">
        <p14:creationId xmlns:p14="http://schemas.microsoft.com/office/powerpoint/2010/main" val="89038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t>Kaggle</a:t>
            </a:r>
            <a:r>
              <a:rPr lang="zh-CN" altLang="en-US" sz="1200" dirty="0" smtClean="0"/>
              <a:t>网址：</a:t>
            </a:r>
            <a:r>
              <a:rPr lang="en-US" altLang="zh-CN" sz="1200" dirty="0" smtClean="0">
                <a:hlinkClick r:id="rId3"/>
              </a:rPr>
              <a:t>https://www.kaggle.com/datasets</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UCI</a:t>
            </a:r>
            <a:r>
              <a:rPr lang="zh-CN" altLang="en-US" sz="1200" dirty="0" smtClean="0"/>
              <a:t>数据集</a:t>
            </a:r>
            <a:r>
              <a:rPr lang="zh-CN" altLang="en-US" dirty="0" smtClean="0"/>
              <a:t>网址： </a:t>
            </a:r>
            <a:r>
              <a:rPr lang="en-US" altLang="zh-CN" dirty="0" smtClean="0">
                <a:hlinkClick r:id="rId4"/>
              </a:rPr>
              <a:t>http://archive.ics.uci.edu/ml/</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smtClean="0"/>
              <a:t>scikit</a:t>
            </a:r>
            <a:r>
              <a:rPr kumimoji="1" lang="en-US" altLang="zh-CN" dirty="0" smtClean="0"/>
              <a:t>-learn</a:t>
            </a:r>
            <a:r>
              <a:rPr kumimoji="1" lang="zh-CN" altLang="en-US" dirty="0" smtClean="0"/>
              <a:t>网址：</a:t>
            </a:r>
            <a:r>
              <a:rPr kumimoji="1" lang="en-US" altLang="zh-CN" dirty="0" smtClean="0">
                <a:hlinkClick r:id="rId5"/>
              </a:rPr>
              <a:t>http://scikit-learn.org/stable/datasets/index.html#datasets</a:t>
            </a:r>
            <a:endParaRPr kumimoji="1" lang="zh-CN" altLang="en-US" dirty="0" smtClean="0"/>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31</a:t>
            </a:fld>
            <a:endParaRPr lang="zh-CN" altLang="en-US"/>
          </a:p>
        </p:txBody>
      </p:sp>
    </p:spTree>
    <p:extLst>
      <p:ext uri="{BB962C8B-B14F-4D97-AF65-F5344CB8AC3E}">
        <p14:creationId xmlns:p14="http://schemas.microsoft.com/office/powerpoint/2010/main" val="1367227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32</a:t>
            </a:fld>
            <a:endParaRPr lang="zh-CN" altLang="en-US"/>
          </a:p>
        </p:txBody>
      </p:sp>
    </p:spTree>
    <p:extLst>
      <p:ext uri="{BB962C8B-B14F-4D97-AF65-F5344CB8AC3E}">
        <p14:creationId xmlns:p14="http://schemas.microsoft.com/office/powerpoint/2010/main" val="206211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33</a:t>
            </a:fld>
            <a:endParaRPr lang="zh-CN" altLang="en-US"/>
          </a:p>
        </p:txBody>
      </p:sp>
    </p:spTree>
    <p:extLst>
      <p:ext uri="{BB962C8B-B14F-4D97-AF65-F5344CB8AC3E}">
        <p14:creationId xmlns:p14="http://schemas.microsoft.com/office/powerpoint/2010/main" val="1689323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41</a:t>
            </a:fld>
            <a:endParaRPr lang="zh-CN" altLang="en-US"/>
          </a:p>
        </p:txBody>
      </p:sp>
    </p:spTree>
    <p:extLst>
      <p:ext uri="{BB962C8B-B14F-4D97-AF65-F5344CB8AC3E}">
        <p14:creationId xmlns:p14="http://schemas.microsoft.com/office/powerpoint/2010/main" val="198867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max_df,min_df</a:t>
            </a:r>
            <a:r>
              <a:rPr kumimoji="1" lang="zh-CN" altLang="en-US"/>
              <a:t>整数：</a:t>
            </a:r>
            <a:r>
              <a:rPr kumimoji="1" lang="zh-CN" altLang="en-US">
                <a:solidFill>
                  <a:srgbClr val="FF0000"/>
                </a:solidFill>
              </a:rPr>
              <a:t>指每个词的所有文档词频数不小于最小值</a:t>
            </a:r>
            <a:r>
              <a:rPr kumimoji="1" lang="zh-CN" altLang="en-US"/>
              <a:t>，每个文档中每个词的词频不超过此文档的最大值</a:t>
            </a:r>
            <a:endParaRPr kumimoji="1" lang="en-US" altLang="zh-CN"/>
          </a:p>
          <a:p>
            <a:r>
              <a:rPr kumimoji="1" lang="en-US" altLang="zh-CN"/>
              <a:t>max_df,min_df</a:t>
            </a:r>
            <a:r>
              <a:rPr kumimoji="1" lang="zh-CN" altLang="en-US"/>
              <a:t>小数：每个词的次数／所有文档数量</a:t>
            </a:r>
          </a:p>
        </p:txBody>
      </p:sp>
      <p:sp>
        <p:nvSpPr>
          <p:cNvPr id="4" name="幻灯片编号占位符 3"/>
          <p:cNvSpPr>
            <a:spLocks noGrp="1"/>
          </p:cNvSpPr>
          <p:nvPr>
            <p:ph type="sldNum" sz="quarter" idx="10"/>
          </p:nvPr>
        </p:nvSpPr>
        <p:spPr/>
        <p:txBody>
          <a:bodyPr/>
          <a:lstStyle/>
          <a:p>
            <a:fld id="{EAAEA26C-F68D-DD45-81A6-B7E2CDD3A6C7}" type="slidenum">
              <a:rPr lang="uk-UA"/>
              <a:t>49</a:t>
            </a:fld>
            <a:endParaRPr kumimoji="1" lang="uk-UA" altLang="zh-CN"/>
          </a:p>
        </p:txBody>
      </p:sp>
    </p:spTree>
    <p:extLst>
      <p:ext uri="{BB962C8B-B14F-4D97-AF65-F5344CB8AC3E}">
        <p14:creationId xmlns:p14="http://schemas.microsoft.com/office/powerpoint/2010/main" val="2033534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结果需要分析一下</a:t>
            </a:r>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50</a:t>
            </a:fld>
            <a:endParaRPr lang="zh-CN" altLang="en-US"/>
          </a:p>
        </p:txBody>
      </p:sp>
    </p:spTree>
    <p:extLst>
      <p:ext uri="{BB962C8B-B14F-4D97-AF65-F5344CB8AC3E}">
        <p14:creationId xmlns:p14="http://schemas.microsoft.com/office/powerpoint/2010/main" val="150254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6B0F2D47-1176-4776-9BB8-7A287332D7F9}" type="slidenum">
              <a:rPr lang="zh-CN" altLang="en-US" smtClean="0"/>
              <a:t>52</a:t>
            </a:fld>
            <a:endParaRPr lang="zh-CN" altLang="en-US"/>
          </a:p>
        </p:txBody>
      </p:sp>
    </p:spTree>
    <p:extLst>
      <p:ext uri="{BB962C8B-B14F-4D97-AF65-F5344CB8AC3E}">
        <p14:creationId xmlns:p14="http://schemas.microsoft.com/office/powerpoint/2010/main" val="864351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ABE6C31-EE7A-4411-A45C-DDF7D2352E4A}" type="datetimeFigureOut">
              <a:rPr lang="zh-CN" altLang="en-US" smtClean="0"/>
              <a:t>2017/12/9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ABE6C31-EE7A-4411-A45C-DDF7D2352E4A}" type="datetimeFigureOut">
              <a:rPr lang="zh-CN" altLang="en-US" smtClean="0"/>
              <a:t>2017/12/9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274638"/>
            <a:ext cx="8229600" cy="1143000"/>
          </a:xfrm>
          <a:prstGeom prst="rect">
            <a:avLst/>
          </a:prstGeom>
        </p:spPr>
        <p:txBody>
          <a:bodyPr/>
          <a:lstStyle/>
          <a:p>
            <a:r>
              <a:rPr lang="zh-CN" altLang="en-US"/>
              <a:t>此处输入专题名称</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BE6C31-EE7A-4411-A45C-DDF7D2352E4A}" type="datetimeFigureOut">
              <a:rPr lang="zh-CN" altLang="en-US" smtClean="0"/>
              <a:t>2017/12/9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extLst>
      <p:ext uri="{BB962C8B-B14F-4D97-AF65-F5344CB8AC3E}">
        <p14:creationId xmlns:p14="http://schemas.microsoft.com/office/powerpoint/2010/main" val="68456582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85800" y="2130425"/>
            <a:ext cx="7772400" cy="1470025"/>
          </a:xfrm>
          <a:prstGeom prst="rect">
            <a:avLst/>
          </a:prstGeom>
        </p:spPr>
        <p:txBody>
          <a:bodyPr/>
          <a:lstStyle/>
          <a:p>
            <a:r>
              <a:rPr lang="zh-CN" altLang="en-US" smtClean="0"/>
              <a:t>此处输入主题名称</a:t>
            </a:r>
            <a:endParaRPr lang="zh-CN" altLang="en-US"/>
          </a:p>
        </p:txBody>
      </p:sp>
      <p:sp>
        <p:nvSpPr>
          <p:cNvPr id="3" name="副标题 2"/>
          <p:cNvSpPr>
            <a:spLocks noGrp="1"/>
          </p:cNvSpPr>
          <p:nvPr>
            <p:ph type="subTitle" idx="1" hasCustomPrompt="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此处输入专题名称</a:t>
            </a:r>
            <a:endParaRPr lang="zh-CN" altLang="en-US"/>
          </a:p>
        </p:txBody>
      </p:sp>
      <p:sp>
        <p:nvSpPr>
          <p:cNvPr id="4" name="日期占位符 3"/>
          <p:cNvSpPr>
            <a:spLocks noGrp="1"/>
          </p:cNvSpPr>
          <p:nvPr>
            <p:ph type="dt" sz="half" idx="10"/>
          </p:nvPr>
        </p:nvSpPr>
        <p:spPr/>
        <p:txBody>
          <a:bodyPr/>
          <a:lstStyle/>
          <a:p>
            <a:fld id="{EABE6C31-EE7A-4411-A45C-DDF7D2352E4A}" type="datetimeFigureOut">
              <a:rPr lang="zh-CN" altLang="en-US" smtClean="0"/>
              <a:t>2017/12/9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extLst>
      <p:ext uri="{BB962C8B-B14F-4D97-AF65-F5344CB8AC3E}">
        <p14:creationId xmlns:p14="http://schemas.microsoft.com/office/powerpoint/2010/main" val="48733788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E6C31-EE7A-4411-A45C-DDF7D2352E4A}" type="datetimeFigureOut">
              <a:rPr lang="zh-CN" altLang="en-US" smtClean="0"/>
              <a:t>2017/12/9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78030-9616-401B-859B-C9A7A46604E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jpg"/><Relationship Id="rId3" Type="http://schemas.openxmlformats.org/officeDocument/2006/relationships/image" Target="../media/image60.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 Id="rId3" Type="http://schemas.openxmlformats.org/officeDocument/2006/relationships/image" Target="../media/image6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 Id="rId3" Type="http://schemas.openxmlformats.org/officeDocument/2006/relationships/hyperlink" Target="1.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2.xml"/><Relationship Id="rId3" Type="http://schemas.openxmlformats.org/officeDocument/2006/relationships/chart" Target="../charts/char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70.png"/><Relationship Id="rId4" Type="http://schemas.openxmlformats.org/officeDocument/2006/relationships/image" Target="../media/image460.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00.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image" Target="../media/image29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4.xml"/><Relationship Id="rId3" Type="http://schemas.openxmlformats.org/officeDocument/2006/relationships/chart" Target="../charts/char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20430" y="2660688"/>
            <a:ext cx="4493538" cy="830997"/>
          </a:xfrm>
          <a:prstGeom prst="rect">
            <a:avLst/>
          </a:prstGeom>
          <a:noFill/>
        </p:spPr>
        <p:txBody>
          <a:bodyPr wrap="none" rtlCol="0" anchor="ctr">
            <a:spAutoFit/>
          </a:bodyPr>
          <a:lstStyle/>
          <a:p>
            <a:pPr algn="ctr"/>
            <a:r>
              <a:rPr lang="zh-CN" altLang="en-US" sz="4800" b="1" dirty="0">
                <a:solidFill>
                  <a:schemeClr val="bg1"/>
                </a:solidFill>
                <a:latin typeface="微软雅黑" pitchFamily="34" charset="-122"/>
                <a:ea typeface="微软雅黑" pitchFamily="34" charset="-122"/>
              </a:rPr>
              <a:t>机器学习与应用</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99592" y="1844824"/>
            <a:ext cx="7529016" cy="3300180"/>
          </a:xfrm>
          <a:prstGeom prst="rect">
            <a:avLst/>
          </a:prstGeom>
        </p:spPr>
      </p:pic>
    </p:spTree>
    <p:extLst>
      <p:ext uri="{BB962C8B-B14F-4D97-AF65-F5344CB8AC3E}">
        <p14:creationId xmlns:p14="http://schemas.microsoft.com/office/powerpoint/2010/main" val="16404404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099188" y="1988840"/>
            <a:ext cx="3001204" cy="2750167"/>
          </a:xfrm>
          <a:prstGeom prst="rect">
            <a:avLst/>
          </a:prstGeom>
        </p:spPr>
      </p:pic>
      <p:pic>
        <p:nvPicPr>
          <p:cNvPr id="6" name="图片 5"/>
          <p:cNvPicPr>
            <a:picLocks noChangeAspect="1"/>
          </p:cNvPicPr>
          <p:nvPr/>
        </p:nvPicPr>
        <p:blipFill>
          <a:blip r:embed="rId3"/>
          <a:stretch>
            <a:fillRect/>
          </a:stretch>
        </p:blipFill>
        <p:spPr>
          <a:xfrm>
            <a:off x="971600" y="2010039"/>
            <a:ext cx="2768600" cy="2781300"/>
          </a:xfrm>
          <a:prstGeom prst="rect">
            <a:avLst/>
          </a:prstGeom>
        </p:spPr>
      </p:pic>
      <p:cxnSp>
        <p:nvCxnSpPr>
          <p:cNvPr id="8" name="直线箭头连接符 7"/>
          <p:cNvCxnSpPr>
            <a:stCxn id="6" idx="3"/>
            <a:endCxn id="5" idx="1"/>
          </p:cNvCxnSpPr>
          <p:nvPr/>
        </p:nvCxnSpPr>
        <p:spPr>
          <a:xfrm flipV="1">
            <a:off x="3740200" y="3363924"/>
            <a:ext cx="1358988" cy="3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5988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19872" y="836712"/>
            <a:ext cx="1487908" cy="523220"/>
          </a:xfrm>
          <a:prstGeom prst="rect">
            <a:avLst/>
          </a:prstGeom>
        </p:spPr>
        <p:txBody>
          <a:bodyPr wrap="none">
            <a:spAutoFit/>
          </a:bodyPr>
          <a:lstStyle/>
          <a:p>
            <a:r>
              <a:rPr lang="en-US" altLang="zh-CN" sz="2800">
                <a:solidFill>
                  <a:schemeClr val="accent6">
                    <a:lumMod val="75000"/>
                  </a:schemeClr>
                </a:solidFill>
              </a:rPr>
              <a:t>PCA</a:t>
            </a:r>
            <a:r>
              <a:rPr lang="zh-CN" altLang="en-US" sz="2800">
                <a:solidFill>
                  <a:schemeClr val="accent6">
                    <a:lumMod val="75000"/>
                  </a:schemeClr>
                </a:solidFill>
              </a:rPr>
              <a:t>语法</a:t>
            </a:r>
            <a:endParaRPr lang="en-US" altLang="zh-CN" sz="2800">
              <a:solidFill>
                <a:schemeClr val="accent6">
                  <a:lumMod val="75000"/>
                </a:schemeClr>
              </a:solidFill>
            </a:endParaRPr>
          </a:p>
        </p:txBody>
      </p:sp>
      <p:sp>
        <p:nvSpPr>
          <p:cNvPr id="5" name="文本框 4"/>
          <p:cNvSpPr txBox="1"/>
          <p:nvPr/>
        </p:nvSpPr>
        <p:spPr>
          <a:xfrm>
            <a:off x="1259632" y="2420888"/>
            <a:ext cx="7308304" cy="707886"/>
          </a:xfrm>
          <a:prstGeom prst="rect">
            <a:avLst/>
          </a:prstGeom>
          <a:noFill/>
        </p:spPr>
        <p:txBody>
          <a:bodyPr wrap="square" rtlCol="0">
            <a:spAutoFit/>
          </a:bodyPr>
          <a:lstStyle/>
          <a:p>
            <a:pPr marL="285750" indent="-285750">
              <a:buFont typeface="Arial" charset="0"/>
              <a:buChar char="•"/>
            </a:pPr>
            <a:r>
              <a:rPr lang="en-US" altLang="zh-CN" sz="2000"/>
              <a:t>PCA(</a:t>
            </a:r>
            <a:r>
              <a:rPr lang="en-US" altLang="zh-CN" sz="2000" i="1"/>
              <a:t>n_components=None</a:t>
            </a:r>
            <a:r>
              <a:rPr lang="nl-NL" altLang="zh-CN" sz="2000"/>
              <a:t>)</a:t>
            </a:r>
          </a:p>
          <a:p>
            <a:pPr marL="742950" lvl="1" indent="-285750">
              <a:buFont typeface="Arial" charset="0"/>
              <a:buChar char="•"/>
            </a:pPr>
            <a:r>
              <a:rPr lang="zh-CN" altLang="en-US" sz="2000"/>
              <a:t>将数据分解为较低维数空间</a:t>
            </a:r>
            <a:endParaRPr lang="en-US" altLang="zh-CN" sz="2000" dirty="0" smtClean="0"/>
          </a:p>
        </p:txBody>
      </p:sp>
      <p:sp>
        <p:nvSpPr>
          <p:cNvPr id="6" name="文本框 5"/>
          <p:cNvSpPr txBox="1"/>
          <p:nvPr/>
        </p:nvSpPr>
        <p:spPr>
          <a:xfrm>
            <a:off x="1787487" y="3251885"/>
            <a:ext cx="6190990" cy="1292662"/>
          </a:xfrm>
          <a:prstGeom prst="rect">
            <a:avLst/>
          </a:prstGeom>
          <a:noFill/>
        </p:spPr>
        <p:txBody>
          <a:bodyPr wrap="none" rtlCol="0">
            <a:spAutoFit/>
          </a:bodyPr>
          <a:lstStyle/>
          <a:p>
            <a:pPr marL="285750" indent="-285750">
              <a:buFont typeface="Arial" charset="0"/>
              <a:buChar char="•"/>
            </a:pPr>
            <a:r>
              <a:rPr lang="en-US" altLang="zh-CN" sz="2000"/>
              <a:t>PCA</a:t>
            </a:r>
            <a:r>
              <a:rPr kumimoji="1" lang="en-US" altLang="zh-CN" sz="2000" smtClean="0"/>
              <a:t>.</a:t>
            </a:r>
            <a:r>
              <a:rPr kumimoji="1" lang="en-US" altLang="zh-CN" sz="2000" smtClean="0">
                <a:solidFill>
                  <a:srgbClr val="FF0000"/>
                </a:solidFill>
              </a:rPr>
              <a:t>fit_transform</a:t>
            </a:r>
            <a:r>
              <a:rPr kumimoji="1" lang="en-US" altLang="zh-CN" sz="2000" smtClean="0"/>
              <a:t>(X)       </a:t>
            </a:r>
          </a:p>
          <a:p>
            <a:pPr marL="742950" lvl="1" indent="-285750">
              <a:buFont typeface="Arial" charset="0"/>
              <a:buChar char="•"/>
            </a:pPr>
            <a:r>
              <a:rPr kumimoji="1" lang="en-US" altLang="zh-CN" sz="2000" smtClean="0"/>
              <a:t>X:numpy array</a:t>
            </a:r>
            <a:r>
              <a:rPr kumimoji="1" lang="zh-CN" altLang="en-US" sz="2000"/>
              <a:t>格式</a:t>
            </a:r>
            <a:r>
              <a:rPr kumimoji="1" lang="zh-CN" altLang="en-US" sz="2000" smtClean="0"/>
              <a:t>的数据</a:t>
            </a:r>
            <a:r>
              <a:rPr kumimoji="1" lang="en-US" altLang="zh-CN" sz="2000" smtClean="0"/>
              <a:t>[n_samples,n_features]</a:t>
            </a:r>
            <a:endParaRPr kumimoji="1" lang="en-US" altLang="zh-CN" sz="2000">
              <a:solidFill>
                <a:srgbClr val="FF0000"/>
              </a:solidFill>
            </a:endParaRPr>
          </a:p>
          <a:p>
            <a:pPr marL="742950" lvl="1" indent="-285750">
              <a:buFont typeface="Arial" charset="0"/>
              <a:buChar char="•"/>
            </a:pPr>
            <a:r>
              <a:rPr kumimoji="1" lang="zh-CN" altLang="en-US" sz="2000" smtClean="0"/>
              <a:t>返回值：转换后</a:t>
            </a:r>
            <a:r>
              <a:rPr kumimoji="1" lang="zh-CN" altLang="en-US" sz="2000" smtClean="0">
                <a:solidFill>
                  <a:srgbClr val="FF0000"/>
                </a:solidFill>
              </a:rPr>
              <a:t>指定维度</a:t>
            </a:r>
            <a:r>
              <a:rPr kumimoji="1" lang="zh-CN" altLang="en-US" sz="2000" smtClean="0"/>
              <a:t>的</a:t>
            </a:r>
            <a:r>
              <a:rPr kumimoji="1" lang="en-US" altLang="zh-CN" sz="2000" smtClean="0"/>
              <a:t>array</a:t>
            </a: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67594863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9048" y="4005064"/>
            <a:ext cx="1095172" cy="923330"/>
          </a:xfrm>
          <a:prstGeom prst="rect">
            <a:avLst/>
          </a:prstGeom>
        </p:spPr>
        <p:txBody>
          <a:bodyPr wrap="none">
            <a:spAutoFit/>
          </a:bodyPr>
          <a:lstStyle/>
          <a:p>
            <a:r>
              <a:rPr lang="pt-BR" altLang="zh-CN"/>
              <a:t>[[</a:t>
            </a:r>
            <a:r>
              <a:rPr lang="pt-BR" altLang="zh-CN">
                <a:solidFill>
                  <a:schemeClr val="accent6">
                    <a:lumMod val="75000"/>
                  </a:schemeClr>
                </a:solidFill>
              </a:rPr>
              <a:t>2,8,4,5</a:t>
            </a:r>
            <a:r>
              <a:rPr lang="pt-BR" altLang="zh-CN"/>
              <a:t>],</a:t>
            </a:r>
          </a:p>
          <a:p>
            <a:r>
              <a:rPr lang="pt-BR" altLang="zh-CN"/>
              <a:t>[</a:t>
            </a:r>
            <a:r>
              <a:rPr lang="pt-BR" altLang="zh-CN">
                <a:solidFill>
                  <a:schemeClr val="accent6">
                    <a:lumMod val="75000"/>
                  </a:schemeClr>
                </a:solidFill>
              </a:rPr>
              <a:t>6,3,0,8</a:t>
            </a:r>
            <a:r>
              <a:rPr lang="pt-BR" altLang="zh-CN"/>
              <a:t>],</a:t>
            </a:r>
          </a:p>
          <a:p>
            <a:r>
              <a:rPr lang="pt-BR" altLang="zh-CN"/>
              <a:t>[</a:t>
            </a:r>
            <a:r>
              <a:rPr lang="pt-BR" altLang="zh-CN">
                <a:solidFill>
                  <a:schemeClr val="accent6">
                    <a:lumMod val="75000"/>
                  </a:schemeClr>
                </a:solidFill>
              </a:rPr>
              <a:t>5,4,9,1</a:t>
            </a:r>
            <a:r>
              <a:rPr lang="pt-BR" altLang="zh-CN"/>
              <a:t>]]</a:t>
            </a:r>
            <a:endParaRPr lang="zh-CN" altLang="en-US"/>
          </a:p>
        </p:txBody>
      </p:sp>
      <p:sp>
        <p:nvSpPr>
          <p:cNvPr id="5" name="文本框 4"/>
          <p:cNvSpPr txBox="1"/>
          <p:nvPr/>
        </p:nvSpPr>
        <p:spPr>
          <a:xfrm>
            <a:off x="3131840" y="822604"/>
            <a:ext cx="3142207" cy="523220"/>
          </a:xfrm>
          <a:prstGeom prst="rect">
            <a:avLst/>
          </a:prstGeom>
          <a:noFill/>
        </p:spPr>
        <p:txBody>
          <a:bodyPr wrap="none" rtlCol="0">
            <a:spAutoFit/>
          </a:bodyPr>
          <a:lstStyle/>
          <a:p>
            <a:r>
              <a:rPr lang="en-US" altLang="zh-CN" sz="2800">
                <a:solidFill>
                  <a:schemeClr val="accent6">
                    <a:lumMod val="75000"/>
                  </a:schemeClr>
                </a:solidFill>
              </a:rPr>
              <a:t>PCA</a:t>
            </a:r>
            <a:r>
              <a:rPr lang="zh-CN" altLang="en-US" sz="2800">
                <a:solidFill>
                  <a:schemeClr val="accent6">
                    <a:lumMod val="75000"/>
                  </a:schemeClr>
                </a:solidFill>
              </a:rPr>
              <a:t>流程</a:t>
            </a:r>
            <a:r>
              <a:rPr lang="en-US" altLang="zh-CN" sz="2800">
                <a:solidFill>
                  <a:schemeClr val="accent6">
                    <a:lumMod val="75000"/>
                  </a:schemeClr>
                </a:solidFill>
              </a:rPr>
              <a:t>(</a:t>
            </a:r>
            <a:r>
              <a:rPr lang="zh-CN" altLang="en-US" sz="2800">
                <a:solidFill>
                  <a:schemeClr val="accent6">
                    <a:lumMod val="75000"/>
                  </a:schemeClr>
                </a:solidFill>
              </a:rPr>
              <a:t>代码演示</a:t>
            </a:r>
            <a:r>
              <a:rPr lang="en-US" altLang="zh-CN" sz="2800">
                <a:solidFill>
                  <a:schemeClr val="accent6">
                    <a:lumMod val="75000"/>
                  </a:schemeClr>
                </a:solidFill>
              </a:rPr>
              <a:t>)</a:t>
            </a:r>
            <a:endParaRPr kumimoji="1" lang="zh-CN" altLang="en-US" sz="2800"/>
          </a:p>
        </p:txBody>
      </p:sp>
      <p:sp>
        <p:nvSpPr>
          <p:cNvPr id="6" name="文本框 5"/>
          <p:cNvSpPr txBox="1"/>
          <p:nvPr/>
        </p:nvSpPr>
        <p:spPr>
          <a:xfrm>
            <a:off x="1907704" y="1772816"/>
            <a:ext cx="3506088" cy="369332"/>
          </a:xfrm>
          <a:prstGeom prst="rect">
            <a:avLst/>
          </a:prstGeom>
          <a:noFill/>
        </p:spPr>
        <p:txBody>
          <a:bodyPr wrap="none" rtlCol="0">
            <a:spAutoFit/>
          </a:bodyPr>
          <a:lstStyle/>
          <a:p>
            <a:r>
              <a:rPr kumimoji="1" lang="en-US" altLang="zh-CN"/>
              <a:t>1</a:t>
            </a:r>
            <a:r>
              <a:rPr kumimoji="1" lang="zh-CN" altLang="en-US"/>
              <a:t>、初始化</a:t>
            </a:r>
            <a:r>
              <a:rPr lang="en-US" altLang="zh-CN"/>
              <a:t>PCA,</a:t>
            </a:r>
            <a:r>
              <a:rPr lang="zh-CN" altLang="en-US"/>
              <a:t>指定减少后的维度</a:t>
            </a:r>
            <a:endParaRPr kumimoji="1" lang="zh-CN" altLang="en-US"/>
          </a:p>
        </p:txBody>
      </p:sp>
      <p:sp>
        <p:nvSpPr>
          <p:cNvPr id="7" name="文本框 6"/>
          <p:cNvSpPr txBox="1"/>
          <p:nvPr/>
        </p:nvSpPr>
        <p:spPr>
          <a:xfrm>
            <a:off x="1907704" y="2960948"/>
            <a:ext cx="2234843" cy="369332"/>
          </a:xfrm>
          <a:prstGeom prst="rect">
            <a:avLst/>
          </a:prstGeom>
          <a:noFill/>
        </p:spPr>
        <p:txBody>
          <a:bodyPr wrap="none" rtlCol="0">
            <a:spAutoFit/>
          </a:bodyPr>
          <a:lstStyle/>
          <a:p>
            <a:r>
              <a:rPr kumimoji="1" lang="en-US" altLang="zh-CN"/>
              <a:t>2</a:t>
            </a:r>
            <a:r>
              <a:rPr kumimoji="1" lang="zh-CN" altLang="en-US"/>
              <a:t>、调用</a:t>
            </a:r>
            <a:r>
              <a:rPr kumimoji="1" lang="en-US" altLang="zh-CN">
                <a:solidFill>
                  <a:srgbClr val="FF0000"/>
                </a:solidFill>
              </a:rPr>
              <a:t>fit_transform</a:t>
            </a:r>
            <a:endParaRPr kumimoji="1" lang="zh-CN" altLang="en-US">
              <a:solidFill>
                <a:srgbClr val="FF0000"/>
              </a:solidFill>
            </a:endParaRPr>
          </a:p>
        </p:txBody>
      </p:sp>
    </p:spTree>
    <p:extLst>
      <p:ext uri="{BB962C8B-B14F-4D97-AF65-F5344CB8AC3E}">
        <p14:creationId xmlns:p14="http://schemas.microsoft.com/office/powerpoint/2010/main" val="48024942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0490" y="764704"/>
            <a:ext cx="6443110" cy="523220"/>
          </a:xfrm>
          <a:prstGeom prst="rect">
            <a:avLst/>
          </a:prstGeom>
          <a:noFill/>
        </p:spPr>
        <p:txBody>
          <a:bodyPr wrap="none" rtlCol="0">
            <a:spAutoFit/>
          </a:bodyPr>
          <a:lstStyle/>
          <a:p>
            <a:r>
              <a:rPr kumimoji="1" lang="zh-CN" altLang="en-US" sz="2800">
                <a:solidFill>
                  <a:srgbClr val="7030A0"/>
                </a:solidFill>
              </a:rPr>
              <a:t>探究：用户对物品类别的喜好细分降维</a:t>
            </a:r>
          </a:p>
        </p:txBody>
      </p:sp>
      <p:pic>
        <p:nvPicPr>
          <p:cNvPr id="3" name="图片 2"/>
          <p:cNvPicPr>
            <a:picLocks noChangeAspect="1"/>
          </p:cNvPicPr>
          <p:nvPr/>
        </p:nvPicPr>
        <p:blipFill>
          <a:blip r:embed="rId3"/>
          <a:stretch>
            <a:fillRect/>
          </a:stretch>
        </p:blipFill>
        <p:spPr>
          <a:xfrm>
            <a:off x="971600" y="1700808"/>
            <a:ext cx="7112000" cy="1295400"/>
          </a:xfrm>
          <a:prstGeom prst="rect">
            <a:avLst/>
          </a:prstGeom>
        </p:spPr>
      </p:pic>
      <p:sp>
        <p:nvSpPr>
          <p:cNvPr id="5" name="文本框 4"/>
          <p:cNvSpPr txBox="1"/>
          <p:nvPr/>
        </p:nvSpPr>
        <p:spPr>
          <a:xfrm>
            <a:off x="984636" y="4149080"/>
            <a:ext cx="5278753" cy="1477328"/>
          </a:xfrm>
          <a:prstGeom prst="rect">
            <a:avLst/>
          </a:prstGeom>
          <a:noFill/>
        </p:spPr>
        <p:txBody>
          <a:bodyPr wrap="none" rtlCol="0">
            <a:spAutoFit/>
          </a:bodyPr>
          <a:lstStyle/>
          <a:p>
            <a:r>
              <a:rPr kumimoji="1" lang="zh-CN" altLang="en-US"/>
              <a:t>数据：</a:t>
            </a:r>
            <a:endParaRPr kumimoji="1" lang="en-US" altLang="zh-CN"/>
          </a:p>
          <a:p>
            <a:pPr marL="285750" indent="-285750">
              <a:buFont typeface="Arial" charset="0"/>
              <a:buChar char="•"/>
            </a:pPr>
            <a:r>
              <a:rPr lang="en-US" altLang="zh-CN"/>
              <a:t>products.csv</a:t>
            </a:r>
            <a:r>
              <a:rPr lang="zh-CN" altLang="en-US"/>
              <a:t>                         商品信息</a:t>
            </a:r>
            <a:endParaRPr lang="en-US" altLang="zh-CN"/>
          </a:p>
          <a:p>
            <a:pPr marL="285750" indent="-285750">
              <a:buFont typeface="Arial" charset="0"/>
              <a:buChar char="•"/>
            </a:pPr>
            <a:r>
              <a:rPr lang="en-US" altLang="zh-CN"/>
              <a:t>order_products__prior.csv</a:t>
            </a:r>
            <a:r>
              <a:rPr kumimoji="1" lang="zh-CN" altLang="en-US"/>
              <a:t> 订单与商品信息</a:t>
            </a:r>
            <a:endParaRPr kumimoji="1" lang="en-US" altLang="zh-CN"/>
          </a:p>
          <a:p>
            <a:pPr marL="285750" indent="-285750">
              <a:buFont typeface="Arial" charset="0"/>
              <a:buChar char="•"/>
            </a:pPr>
            <a:r>
              <a:rPr lang="en-US" altLang="zh-CN"/>
              <a:t>orders.csv</a:t>
            </a:r>
            <a:r>
              <a:rPr lang="zh-CN" altLang="en-US"/>
              <a:t>                              </a:t>
            </a:r>
            <a:r>
              <a:rPr lang="zh-CN" altLang="en-US">
                <a:solidFill>
                  <a:srgbClr val="FF0000"/>
                </a:solidFill>
              </a:rPr>
              <a:t>用户</a:t>
            </a:r>
            <a:r>
              <a:rPr lang="zh-CN" altLang="en-US"/>
              <a:t>的订单信息</a:t>
            </a:r>
            <a:r>
              <a:rPr kumimoji="1" lang="zh-CN" altLang="en-US"/>
              <a:t>      </a:t>
            </a:r>
            <a:endParaRPr kumimoji="1" lang="en-US" altLang="zh-CN"/>
          </a:p>
          <a:p>
            <a:pPr marL="285750" indent="-285750">
              <a:buFont typeface="Arial" charset="0"/>
              <a:buChar char="•"/>
            </a:pPr>
            <a:r>
              <a:rPr lang="en-US" altLang="zh-CN"/>
              <a:t>aisles.csv</a:t>
            </a:r>
            <a:r>
              <a:rPr lang="zh-CN" altLang="en-US"/>
              <a:t>                               商品所属</a:t>
            </a:r>
            <a:r>
              <a:rPr lang="zh-CN" altLang="en-US">
                <a:solidFill>
                  <a:srgbClr val="FF0000"/>
                </a:solidFill>
              </a:rPr>
              <a:t>具体物品类别</a:t>
            </a:r>
            <a:endParaRPr lang="en-US" altLang="zh-CN">
              <a:solidFill>
                <a:srgbClr val="FF0000"/>
              </a:solidFill>
            </a:endParaRPr>
          </a:p>
        </p:txBody>
      </p:sp>
    </p:spTree>
    <p:extLst>
      <p:ext uri="{BB962C8B-B14F-4D97-AF65-F5344CB8AC3E}">
        <p14:creationId xmlns:p14="http://schemas.microsoft.com/office/powerpoint/2010/main" val="535660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19872" y="836712"/>
            <a:ext cx="2339102" cy="523220"/>
          </a:xfrm>
          <a:prstGeom prst="rect">
            <a:avLst/>
          </a:prstGeom>
          <a:noFill/>
        </p:spPr>
        <p:txBody>
          <a:bodyPr wrap="none" rtlCol="0">
            <a:spAutoFit/>
          </a:bodyPr>
          <a:lstStyle/>
          <a:p>
            <a:r>
              <a:rPr lang="zh-CN" altLang="en-US" sz="2800">
                <a:solidFill>
                  <a:schemeClr val="accent6">
                    <a:lumMod val="75000"/>
                  </a:schemeClr>
                </a:solidFill>
              </a:rPr>
              <a:t>其它降维方法</a:t>
            </a:r>
            <a:endParaRPr kumimoji="1" lang="zh-CN" altLang="en-US" sz="2800"/>
          </a:p>
        </p:txBody>
      </p:sp>
      <p:sp>
        <p:nvSpPr>
          <p:cNvPr id="2" name="文本框 1"/>
          <p:cNvSpPr txBox="1"/>
          <p:nvPr/>
        </p:nvSpPr>
        <p:spPr>
          <a:xfrm>
            <a:off x="2956836" y="2996952"/>
            <a:ext cx="2812501" cy="461665"/>
          </a:xfrm>
          <a:prstGeom prst="rect">
            <a:avLst/>
          </a:prstGeom>
          <a:noFill/>
        </p:spPr>
        <p:txBody>
          <a:bodyPr wrap="none" rtlCol="0">
            <a:spAutoFit/>
          </a:bodyPr>
          <a:lstStyle/>
          <a:p>
            <a:pPr marL="285750" indent="-285750">
              <a:buFont typeface="Arial" charset="0"/>
              <a:buChar char="•"/>
            </a:pPr>
            <a:r>
              <a:rPr kumimoji="1" lang="zh-CN" altLang="en-US" sz="2400">
                <a:solidFill>
                  <a:srgbClr val="0070C0"/>
                </a:solidFill>
              </a:rPr>
              <a:t>线性判别分析</a:t>
            </a:r>
            <a:r>
              <a:rPr kumimoji="1" lang="en-US" altLang="zh-CN" sz="2400">
                <a:solidFill>
                  <a:srgbClr val="0070C0"/>
                </a:solidFill>
              </a:rPr>
              <a:t>LDA</a:t>
            </a:r>
            <a:endParaRPr kumimoji="1" lang="zh-CN" altLang="en-US" sz="2400">
              <a:solidFill>
                <a:srgbClr val="0070C0"/>
              </a:solidFill>
            </a:endParaRPr>
          </a:p>
        </p:txBody>
      </p:sp>
    </p:spTree>
    <p:extLst>
      <p:ext uri="{BB962C8B-B14F-4D97-AF65-F5344CB8AC3E}">
        <p14:creationId xmlns:p14="http://schemas.microsoft.com/office/powerpoint/2010/main" val="13086077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27784" y="2815296"/>
            <a:ext cx="4134465" cy="523220"/>
          </a:xfrm>
          <a:prstGeom prst="rect">
            <a:avLst/>
          </a:prstGeom>
          <a:noFill/>
        </p:spPr>
        <p:txBody>
          <a:bodyPr wrap="none" rtlCol="0">
            <a:spAutoFit/>
          </a:bodyPr>
          <a:lstStyle/>
          <a:p>
            <a:r>
              <a:rPr lang="zh-CN" altLang="en-US" sz="2800">
                <a:solidFill>
                  <a:srgbClr val="0070C0"/>
                </a:solidFill>
              </a:rPr>
              <a:t>特征选择与降维的比较？</a:t>
            </a:r>
            <a:endParaRPr kumimoji="1" lang="zh-CN" altLang="en-US" sz="2800">
              <a:solidFill>
                <a:srgbClr val="0070C0"/>
              </a:solidFill>
            </a:endParaRPr>
          </a:p>
        </p:txBody>
      </p:sp>
    </p:spTree>
    <p:extLst>
      <p:ext uri="{BB962C8B-B14F-4D97-AF65-F5344CB8AC3E}">
        <p14:creationId xmlns:p14="http://schemas.microsoft.com/office/powerpoint/2010/main" val="11045309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059832" y="908720"/>
            <a:ext cx="3262432" cy="707886"/>
          </a:xfrm>
          <a:prstGeom prst="rect">
            <a:avLst/>
          </a:prstGeom>
          <a:noFill/>
        </p:spPr>
        <p:txBody>
          <a:bodyPr wrap="none" rtlCol="0">
            <a:spAutoFit/>
          </a:bodyPr>
          <a:lstStyle/>
          <a:p>
            <a:r>
              <a:rPr kumimoji="1" lang="zh-CN" altLang="en-US" sz="4000">
                <a:solidFill>
                  <a:srgbClr val="FF0000"/>
                </a:solidFill>
              </a:rPr>
              <a:t>机器学习基础</a:t>
            </a:r>
          </a:p>
        </p:txBody>
      </p:sp>
      <p:sp>
        <p:nvSpPr>
          <p:cNvPr id="6" name="文本框 5"/>
          <p:cNvSpPr txBox="1"/>
          <p:nvPr/>
        </p:nvSpPr>
        <p:spPr>
          <a:xfrm>
            <a:off x="3131840" y="2636912"/>
            <a:ext cx="3417923" cy="1938992"/>
          </a:xfrm>
          <a:prstGeom prst="rect">
            <a:avLst/>
          </a:prstGeom>
          <a:noFill/>
        </p:spPr>
        <p:txBody>
          <a:bodyPr wrap="none" rtlCol="0">
            <a:spAutoFit/>
          </a:bodyPr>
          <a:lstStyle/>
          <a:p>
            <a:r>
              <a:rPr kumimoji="1" lang="en-US" altLang="zh-CN" sz="2400"/>
              <a:t>1</a:t>
            </a:r>
            <a:r>
              <a:rPr kumimoji="1" lang="zh-CN" altLang="en-US" sz="2400"/>
              <a:t>、机器学习开发流程</a:t>
            </a:r>
            <a:endParaRPr kumimoji="1" lang="en-US" altLang="zh-CN" sz="2400"/>
          </a:p>
          <a:p>
            <a:endParaRPr kumimoji="1" lang="en-US" altLang="zh-CN" sz="2400"/>
          </a:p>
          <a:p>
            <a:r>
              <a:rPr kumimoji="1" lang="en-US" altLang="zh-CN" sz="2400"/>
              <a:t>2</a:t>
            </a:r>
            <a:r>
              <a:rPr kumimoji="1" lang="zh-CN" altLang="en-US" sz="2400"/>
              <a:t>、机器学习模型是什么</a:t>
            </a:r>
            <a:endParaRPr kumimoji="1" lang="en-US" altLang="zh-CN" sz="2400"/>
          </a:p>
          <a:p>
            <a:endParaRPr kumimoji="1" lang="en-US" altLang="zh-CN" sz="2400"/>
          </a:p>
          <a:p>
            <a:r>
              <a:rPr kumimoji="1" lang="en-US" altLang="zh-CN" sz="2400"/>
              <a:t>3</a:t>
            </a:r>
            <a:r>
              <a:rPr kumimoji="1" lang="zh-CN" altLang="en-US" sz="2400"/>
              <a:t>、机器学习算法分类</a:t>
            </a:r>
            <a:endParaRPr kumimoji="1" lang="en-US" altLang="zh-CN" sz="2400"/>
          </a:p>
        </p:txBody>
      </p:sp>
    </p:spTree>
    <p:extLst>
      <p:ext uri="{BB962C8B-B14F-4D97-AF65-F5344CB8AC3E}">
        <p14:creationId xmlns:p14="http://schemas.microsoft.com/office/powerpoint/2010/main" val="7402412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05843" y="3068960"/>
            <a:ext cx="5264583" cy="461665"/>
          </a:xfrm>
          <a:prstGeom prst="rect">
            <a:avLst/>
          </a:prstGeom>
          <a:noFill/>
        </p:spPr>
        <p:txBody>
          <a:bodyPr wrap="none" rtlCol="0">
            <a:spAutoFit/>
          </a:bodyPr>
          <a:lstStyle/>
          <a:p>
            <a:r>
              <a:rPr lang="zh-CN" altLang="en-US" sz="2400">
                <a:solidFill>
                  <a:srgbClr val="FF0000"/>
                </a:solidFill>
              </a:rPr>
              <a:t>（</a:t>
            </a:r>
            <a:r>
              <a:rPr lang="en-US" altLang="zh-CN" sz="2400">
                <a:solidFill>
                  <a:srgbClr val="FF0000"/>
                </a:solidFill>
              </a:rPr>
              <a:t>1</a:t>
            </a:r>
            <a:r>
              <a:rPr lang="zh-CN" altLang="en-US" sz="2400">
                <a:solidFill>
                  <a:srgbClr val="FF0000"/>
                </a:solidFill>
              </a:rPr>
              <a:t>）算法</a:t>
            </a:r>
            <a:r>
              <a:rPr lang="zh-CN" altLang="en-US" sz="2400"/>
              <a:t>是核心</a:t>
            </a:r>
            <a:r>
              <a:rPr lang="zh-CN" altLang="en-US" sz="2400">
                <a:solidFill>
                  <a:srgbClr val="FF0000"/>
                </a:solidFill>
              </a:rPr>
              <a:t>，数据</a:t>
            </a:r>
            <a:r>
              <a:rPr lang="zh-CN" altLang="en-US" sz="2400"/>
              <a:t>和</a:t>
            </a:r>
            <a:r>
              <a:rPr lang="zh-CN" altLang="en-US" sz="2400">
                <a:solidFill>
                  <a:srgbClr val="FF0000"/>
                </a:solidFill>
              </a:rPr>
              <a:t>计算</a:t>
            </a:r>
            <a:r>
              <a:rPr lang="zh-CN" altLang="en-US" sz="2400"/>
              <a:t>是基础</a:t>
            </a:r>
            <a:endParaRPr lang="en-US" altLang="zh-CN" sz="2400"/>
          </a:p>
        </p:txBody>
      </p:sp>
      <p:sp>
        <p:nvSpPr>
          <p:cNvPr id="7" name="文本框 6"/>
          <p:cNvSpPr txBox="1"/>
          <p:nvPr/>
        </p:nvSpPr>
        <p:spPr>
          <a:xfrm>
            <a:off x="1290181" y="1803748"/>
            <a:ext cx="2031325" cy="369332"/>
          </a:xfrm>
          <a:prstGeom prst="rect">
            <a:avLst/>
          </a:prstGeom>
          <a:noFill/>
        </p:spPr>
        <p:txBody>
          <a:bodyPr wrap="none" rtlCol="0">
            <a:spAutoFit/>
          </a:bodyPr>
          <a:lstStyle/>
          <a:p>
            <a:r>
              <a:rPr kumimoji="1" lang="zh-CN" altLang="en-US"/>
              <a:t>需明确几点问题：</a:t>
            </a:r>
          </a:p>
        </p:txBody>
      </p:sp>
    </p:spTree>
    <p:extLst>
      <p:ext uri="{BB962C8B-B14F-4D97-AF65-F5344CB8AC3E}">
        <p14:creationId xmlns:p14="http://schemas.microsoft.com/office/powerpoint/2010/main" val="182293518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5616" y="1052736"/>
            <a:ext cx="7879080" cy="3477875"/>
          </a:xfrm>
          <a:prstGeom prst="rect">
            <a:avLst/>
          </a:prstGeom>
          <a:noFill/>
        </p:spPr>
        <p:txBody>
          <a:bodyPr wrap="none" rtlCol="0">
            <a:spAutoFit/>
          </a:bodyPr>
          <a:lstStyle/>
          <a:p>
            <a:r>
              <a:rPr kumimoji="1" lang="zh-CN" altLang="en-US" sz="3200">
                <a:solidFill>
                  <a:srgbClr val="FF0000"/>
                </a:solidFill>
              </a:rPr>
              <a:t>（</a:t>
            </a:r>
            <a:r>
              <a:rPr kumimoji="1" lang="en-US" altLang="zh-CN" sz="3200">
                <a:solidFill>
                  <a:srgbClr val="FF0000"/>
                </a:solidFill>
              </a:rPr>
              <a:t>2</a:t>
            </a:r>
            <a:r>
              <a:rPr kumimoji="1" lang="zh-CN" altLang="en-US" sz="3200">
                <a:solidFill>
                  <a:srgbClr val="FF0000"/>
                </a:solidFill>
              </a:rPr>
              <a:t>）找准定位</a:t>
            </a:r>
            <a:endParaRPr lang="en-US" altLang="zh-CN" sz="2000"/>
          </a:p>
          <a:p>
            <a:endParaRPr lang="en-US" altLang="zh-CN" sz="2000"/>
          </a:p>
          <a:p>
            <a:endParaRPr lang="en-US" altLang="zh-CN" sz="2000"/>
          </a:p>
          <a:p>
            <a:endParaRPr lang="en-US" altLang="zh-CN" sz="2000"/>
          </a:p>
          <a:p>
            <a:r>
              <a:rPr lang="zh-CN" altLang="en-US" sz="2400"/>
              <a:t>大部分复杂模型的算法设计都是算法工程师在做，而我们</a:t>
            </a:r>
            <a:endParaRPr lang="en-US" altLang="zh-CN" sz="2400"/>
          </a:p>
          <a:p>
            <a:endParaRPr lang="zh-CN" altLang="en-US" sz="2400"/>
          </a:p>
          <a:p>
            <a:pPr marL="800100" lvl="1" indent="-342900">
              <a:buFont typeface="Arial" charset="0"/>
              <a:buChar char="•"/>
            </a:pPr>
            <a:r>
              <a:rPr lang="zh-CN" altLang="en-US" sz="2000"/>
              <a:t>分析很多的数据</a:t>
            </a:r>
            <a:endParaRPr lang="en-US" altLang="zh-CN" sz="2000"/>
          </a:p>
          <a:p>
            <a:pPr marL="800100" lvl="1" indent="-342900">
              <a:buFont typeface="Arial" charset="0"/>
              <a:buChar char="•"/>
            </a:pPr>
            <a:r>
              <a:rPr lang="zh-CN" altLang="en-US" sz="2000"/>
              <a:t>分析具体的业务</a:t>
            </a:r>
            <a:endParaRPr lang="en-US" altLang="zh-CN" sz="2000"/>
          </a:p>
          <a:p>
            <a:pPr marL="800100" lvl="1" indent="-342900">
              <a:buFont typeface="Arial" charset="0"/>
              <a:buChar char="•"/>
            </a:pPr>
            <a:r>
              <a:rPr lang="zh-CN" altLang="en-US" sz="2000"/>
              <a:t>应用常见的算法</a:t>
            </a:r>
            <a:endParaRPr lang="en-US" altLang="zh-CN" sz="2000"/>
          </a:p>
          <a:p>
            <a:pPr marL="800100" lvl="1" indent="-342900">
              <a:buFont typeface="Arial" charset="0"/>
              <a:buChar char="•"/>
            </a:pPr>
            <a:r>
              <a:rPr lang="zh-CN" altLang="en-US" sz="2000"/>
              <a:t>特征工程、调参数、优化</a:t>
            </a:r>
          </a:p>
        </p:txBody>
      </p:sp>
    </p:spTree>
    <p:extLst>
      <p:ext uri="{BB962C8B-B14F-4D97-AF65-F5344CB8AC3E}">
        <p14:creationId xmlns:p14="http://schemas.microsoft.com/office/powerpoint/2010/main" val="206997980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1760" y="1196752"/>
            <a:ext cx="4572000" cy="4401205"/>
          </a:xfrm>
          <a:prstGeom prst="rect">
            <a:avLst/>
          </a:prstGeom>
        </p:spPr>
        <p:txBody>
          <a:bodyPr>
            <a:spAutoFit/>
          </a:bodyPr>
          <a:lstStyle/>
          <a:p>
            <a:r>
              <a:rPr lang="zh-CN" altLang="en-US" sz="3200" b="1" i="0">
                <a:solidFill>
                  <a:srgbClr val="FF0000"/>
                </a:solidFill>
                <a:effectLst/>
                <a:latin typeface="Helvetica Neue" charset="0"/>
              </a:rPr>
              <a:t>我们应该怎么做</a:t>
            </a:r>
            <a:endParaRPr lang="en-US" altLang="zh-CN" sz="3200" b="1" i="0">
              <a:solidFill>
                <a:srgbClr val="FF0000"/>
              </a:solidFill>
              <a:effectLst/>
              <a:latin typeface="Helvetica Neue" charset="0"/>
            </a:endParaRPr>
          </a:p>
          <a:p>
            <a:endParaRPr lang="en-US" altLang="zh-CN" sz="3200" b="1">
              <a:solidFill>
                <a:srgbClr val="FF0000"/>
              </a:solidFill>
              <a:latin typeface="Helvetica Neue" charset="0"/>
            </a:endParaRPr>
          </a:p>
          <a:p>
            <a:pPr marL="457200" indent="-457200">
              <a:buFont typeface="+mj-lt"/>
              <a:buAutoNum type="arabicPeriod"/>
            </a:pPr>
            <a:r>
              <a:rPr lang="zh-CN" altLang="en-US" sz="2400" b="0" i="0">
                <a:solidFill>
                  <a:srgbClr val="333333"/>
                </a:solidFill>
                <a:effectLst/>
                <a:latin typeface="Helvetica Neue" charset="0"/>
              </a:rPr>
              <a:t>学会分析问题，</a:t>
            </a:r>
            <a:r>
              <a:rPr lang="zh-CN" altLang="en-US" sz="2400"/>
              <a:t>使用机器学习算法的目的，想要算法完成何种任务</a:t>
            </a:r>
            <a:endParaRPr lang="en-US" altLang="zh-CN" sz="2400" b="0" i="0">
              <a:solidFill>
                <a:srgbClr val="333333"/>
              </a:solidFill>
              <a:effectLst/>
              <a:latin typeface="Helvetica Neue" charset="0"/>
            </a:endParaRPr>
          </a:p>
          <a:p>
            <a:pPr marL="457200" indent="-457200">
              <a:buFont typeface="+mj-lt"/>
              <a:buAutoNum type="arabicPeriod"/>
            </a:pPr>
            <a:endParaRPr lang="en-US" altLang="zh-CN" sz="2400" b="0" i="0">
              <a:solidFill>
                <a:srgbClr val="333333"/>
              </a:solidFill>
              <a:effectLst/>
              <a:latin typeface="Helvetica Neue" charset="0"/>
            </a:endParaRPr>
          </a:p>
          <a:p>
            <a:pPr marL="457200" indent="-457200">
              <a:buFont typeface="+mj-lt"/>
              <a:buAutoNum type="arabicPeriod"/>
            </a:pPr>
            <a:r>
              <a:rPr lang="zh-CN" altLang="en-US" sz="2400" b="0" i="0">
                <a:solidFill>
                  <a:srgbClr val="333333"/>
                </a:solidFill>
                <a:effectLst/>
                <a:latin typeface="Helvetica Neue" charset="0"/>
              </a:rPr>
              <a:t>掌握算法基本思想，学会对问题用相应的算法解决</a:t>
            </a:r>
            <a:endParaRPr lang="en-US" altLang="zh-CN" sz="2400">
              <a:solidFill>
                <a:srgbClr val="333333"/>
              </a:solidFill>
              <a:latin typeface="Helvetica Neue" charset="0"/>
            </a:endParaRPr>
          </a:p>
          <a:p>
            <a:pPr marL="457200" indent="-457200">
              <a:buFont typeface="+mj-lt"/>
              <a:buAutoNum type="arabicPeriod"/>
            </a:pPr>
            <a:endParaRPr lang="en-US" altLang="zh-CN" sz="2400" b="0" i="0">
              <a:solidFill>
                <a:srgbClr val="333333"/>
              </a:solidFill>
              <a:effectLst/>
              <a:latin typeface="Helvetica Neue" charset="0"/>
            </a:endParaRPr>
          </a:p>
          <a:p>
            <a:pPr marL="457200" indent="-457200">
              <a:buFont typeface="+mj-lt"/>
              <a:buAutoNum type="arabicPeriod"/>
            </a:pPr>
            <a:r>
              <a:rPr lang="zh-CN" altLang="en-US" sz="2400" b="0" i="0">
                <a:solidFill>
                  <a:srgbClr val="333333"/>
                </a:solidFill>
                <a:effectLst/>
                <a:latin typeface="Helvetica Neue" charset="0"/>
              </a:rPr>
              <a:t>学会利用库或者框架解决问题</a:t>
            </a:r>
          </a:p>
        </p:txBody>
      </p:sp>
    </p:spTree>
    <p:extLst>
      <p:ext uri="{BB962C8B-B14F-4D97-AF65-F5344CB8AC3E}">
        <p14:creationId xmlns:p14="http://schemas.microsoft.com/office/powerpoint/2010/main" val="915534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3528" y="1556792"/>
            <a:ext cx="8532440" cy="2663884"/>
          </a:xfrm>
          <a:prstGeom prst="rect">
            <a:avLst/>
          </a:prstGeom>
        </p:spPr>
      </p:pic>
      <p:pic>
        <p:nvPicPr>
          <p:cNvPr id="3" name="图片 2"/>
          <p:cNvPicPr>
            <a:picLocks noChangeAspect="1"/>
          </p:cNvPicPr>
          <p:nvPr/>
        </p:nvPicPr>
        <p:blipFill>
          <a:blip r:embed="rId3"/>
          <a:stretch>
            <a:fillRect/>
          </a:stretch>
        </p:blipFill>
        <p:spPr>
          <a:xfrm>
            <a:off x="3414998" y="4797152"/>
            <a:ext cx="2349500" cy="711200"/>
          </a:xfrm>
          <a:prstGeom prst="rect">
            <a:avLst/>
          </a:prstGeom>
        </p:spPr>
      </p:pic>
    </p:spTree>
    <p:extLst>
      <p:ext uri="{BB962C8B-B14F-4D97-AF65-F5344CB8AC3E}">
        <p14:creationId xmlns:p14="http://schemas.microsoft.com/office/powerpoint/2010/main" val="14873476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31840" y="692696"/>
            <a:ext cx="3057247" cy="523220"/>
          </a:xfrm>
          <a:prstGeom prst="rect">
            <a:avLst/>
          </a:prstGeom>
          <a:noFill/>
        </p:spPr>
        <p:txBody>
          <a:bodyPr wrap="none" rtlCol="0">
            <a:spAutoFit/>
          </a:bodyPr>
          <a:lstStyle/>
          <a:p>
            <a:r>
              <a:rPr kumimoji="1" lang="zh-CN" altLang="en-US" sz="2800">
                <a:solidFill>
                  <a:srgbClr val="FF0000"/>
                </a:solidFill>
              </a:rPr>
              <a:t>机器学习开发流程</a:t>
            </a:r>
          </a:p>
        </p:txBody>
      </p:sp>
      <p:pic>
        <p:nvPicPr>
          <p:cNvPr id="9" name="图片 8"/>
          <p:cNvPicPr>
            <a:picLocks noChangeAspect="1"/>
          </p:cNvPicPr>
          <p:nvPr/>
        </p:nvPicPr>
        <p:blipFill>
          <a:blip r:embed="rId2"/>
          <a:stretch>
            <a:fillRect/>
          </a:stretch>
        </p:blipFill>
        <p:spPr>
          <a:xfrm>
            <a:off x="2371599" y="1412776"/>
            <a:ext cx="4577728" cy="5106594"/>
          </a:xfrm>
          <a:prstGeom prst="rect">
            <a:avLst/>
          </a:prstGeom>
        </p:spPr>
      </p:pic>
    </p:spTree>
    <p:extLst>
      <p:ext uri="{BB962C8B-B14F-4D97-AF65-F5344CB8AC3E}">
        <p14:creationId xmlns:p14="http://schemas.microsoft.com/office/powerpoint/2010/main" val="67387638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816" y="764704"/>
            <a:ext cx="3877985" cy="584775"/>
          </a:xfrm>
          <a:prstGeom prst="rect">
            <a:avLst/>
          </a:prstGeom>
          <a:noFill/>
        </p:spPr>
        <p:txBody>
          <a:bodyPr wrap="none" rtlCol="0">
            <a:spAutoFit/>
          </a:bodyPr>
          <a:lstStyle/>
          <a:p>
            <a:r>
              <a:rPr kumimoji="1" lang="zh-CN" altLang="en-US" sz="3200">
                <a:solidFill>
                  <a:srgbClr val="0070C0"/>
                </a:solidFill>
              </a:rPr>
              <a:t>机器学习模型是什么</a:t>
            </a:r>
          </a:p>
        </p:txBody>
      </p:sp>
      <p:sp>
        <p:nvSpPr>
          <p:cNvPr id="5" name="文本框 4"/>
          <p:cNvSpPr txBox="1"/>
          <p:nvPr/>
        </p:nvSpPr>
        <p:spPr>
          <a:xfrm>
            <a:off x="2267744" y="2112386"/>
            <a:ext cx="4570482" cy="369332"/>
          </a:xfrm>
          <a:prstGeom prst="rect">
            <a:avLst/>
          </a:prstGeom>
          <a:noFill/>
        </p:spPr>
        <p:txBody>
          <a:bodyPr wrap="none" rtlCol="0">
            <a:spAutoFit/>
          </a:bodyPr>
          <a:lstStyle/>
          <a:p>
            <a:r>
              <a:rPr kumimoji="1" lang="zh-CN" altLang="en-US">
                <a:solidFill>
                  <a:srgbClr val="FF0000"/>
                </a:solidFill>
              </a:rPr>
              <a:t>定义：</a:t>
            </a:r>
            <a:r>
              <a:rPr kumimoji="1" lang="zh-CN" altLang="en-US"/>
              <a:t>通过</a:t>
            </a:r>
            <a:r>
              <a:rPr kumimoji="1" lang="zh-CN" altLang="en-US">
                <a:solidFill>
                  <a:srgbClr val="FF0000"/>
                </a:solidFill>
              </a:rPr>
              <a:t>一种映射关系</a:t>
            </a:r>
            <a:r>
              <a:rPr kumimoji="1" lang="zh-CN" altLang="en-US"/>
              <a:t>将输入值到输出值</a:t>
            </a:r>
          </a:p>
        </p:txBody>
      </p:sp>
      <p:sp>
        <p:nvSpPr>
          <p:cNvPr id="6" name="圆角矩形 5"/>
          <p:cNvSpPr/>
          <p:nvPr/>
        </p:nvSpPr>
        <p:spPr bwMode="auto">
          <a:xfrm>
            <a:off x="4240094" y="3573016"/>
            <a:ext cx="1224136" cy="1151547"/>
          </a:xfrm>
          <a:prstGeom prst="roundRect">
            <a:avLst/>
          </a:prstGeom>
          <a:solidFill>
            <a:srgbClr val="0070C0"/>
          </a:solidFill>
          <a:ln>
            <a:noFill/>
          </a:ln>
        </p:spPr>
        <p:txBody>
          <a:bodyPr rtlCol="0" anchor="ctr"/>
          <a:lstStyle/>
          <a:p>
            <a:pPr algn="ctr">
              <a:spcBef>
                <a:spcPct val="20000"/>
              </a:spcBef>
            </a:pPr>
            <a:r>
              <a:rPr kumimoji="1" lang="zh-CN" altLang="en-US" sz="3200" dirty="0" smtClean="0"/>
              <a:t>模型</a:t>
            </a:r>
          </a:p>
        </p:txBody>
      </p:sp>
      <p:sp>
        <p:nvSpPr>
          <p:cNvPr id="7" name="右箭头 6"/>
          <p:cNvSpPr/>
          <p:nvPr/>
        </p:nvSpPr>
        <p:spPr bwMode="auto">
          <a:xfrm>
            <a:off x="2511902" y="3933056"/>
            <a:ext cx="1728192" cy="432048"/>
          </a:xfrm>
          <a:prstGeom prst="rightArrow">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8" name="文本框 7"/>
          <p:cNvSpPr txBox="1"/>
          <p:nvPr/>
        </p:nvSpPr>
        <p:spPr>
          <a:xfrm>
            <a:off x="2001833" y="3573016"/>
            <a:ext cx="2340256" cy="369332"/>
          </a:xfrm>
          <a:prstGeom prst="rect">
            <a:avLst/>
          </a:prstGeom>
          <a:noFill/>
        </p:spPr>
        <p:txBody>
          <a:bodyPr wrap="none" rtlCol="0">
            <a:spAutoFit/>
          </a:bodyPr>
          <a:lstStyle/>
          <a:p>
            <a:r>
              <a:rPr kumimoji="1" lang="zh-CN" altLang="en-US"/>
              <a:t>学习特征值、目标值</a:t>
            </a:r>
          </a:p>
        </p:txBody>
      </p:sp>
      <p:sp>
        <p:nvSpPr>
          <p:cNvPr id="9" name="直角上箭头 8"/>
          <p:cNvSpPr/>
          <p:nvPr/>
        </p:nvSpPr>
        <p:spPr bwMode="auto">
          <a:xfrm>
            <a:off x="3303990" y="4730476"/>
            <a:ext cx="1872208" cy="1064915"/>
          </a:xfrm>
          <a:prstGeom prst="bentUpArrow">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10" name="文本框 9"/>
          <p:cNvSpPr txBox="1"/>
          <p:nvPr/>
        </p:nvSpPr>
        <p:spPr>
          <a:xfrm>
            <a:off x="3557259" y="5924744"/>
            <a:ext cx="1569660" cy="369332"/>
          </a:xfrm>
          <a:prstGeom prst="rect">
            <a:avLst/>
          </a:prstGeom>
          <a:noFill/>
        </p:spPr>
        <p:txBody>
          <a:bodyPr wrap="none" rtlCol="0">
            <a:spAutoFit/>
          </a:bodyPr>
          <a:lstStyle/>
          <a:p>
            <a:r>
              <a:rPr kumimoji="1" lang="zh-CN" altLang="en-US"/>
              <a:t>被预测特征值</a:t>
            </a:r>
          </a:p>
        </p:txBody>
      </p:sp>
      <p:sp>
        <p:nvSpPr>
          <p:cNvPr id="11" name="右箭头 10"/>
          <p:cNvSpPr/>
          <p:nvPr/>
        </p:nvSpPr>
        <p:spPr bwMode="auto">
          <a:xfrm>
            <a:off x="5541461" y="3901407"/>
            <a:ext cx="1717745" cy="494764"/>
          </a:xfrm>
          <a:prstGeom prst="rightArrow">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12" name="文本框 11"/>
          <p:cNvSpPr txBox="1"/>
          <p:nvPr/>
        </p:nvSpPr>
        <p:spPr>
          <a:xfrm>
            <a:off x="6166909" y="3532075"/>
            <a:ext cx="1369286" cy="369332"/>
          </a:xfrm>
          <a:prstGeom prst="rect">
            <a:avLst/>
          </a:prstGeom>
          <a:noFill/>
        </p:spPr>
        <p:txBody>
          <a:bodyPr wrap="none" rtlCol="0">
            <a:spAutoFit/>
          </a:bodyPr>
          <a:lstStyle/>
          <a:p>
            <a:r>
              <a:rPr kumimoji="1" lang="zh-CN" altLang="en-US"/>
              <a:t>预测输出值</a:t>
            </a:r>
          </a:p>
        </p:txBody>
      </p:sp>
    </p:spTree>
    <p:extLst>
      <p:ext uri="{BB962C8B-B14F-4D97-AF65-F5344CB8AC3E}">
        <p14:creationId xmlns:p14="http://schemas.microsoft.com/office/powerpoint/2010/main" val="1169883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908720"/>
            <a:ext cx="2088232" cy="210083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85" y="4149080"/>
            <a:ext cx="2518341" cy="1573963"/>
          </a:xfrm>
          <a:prstGeom prst="rect">
            <a:avLst/>
          </a:prstGeom>
        </p:spPr>
      </p:pic>
      <p:sp>
        <p:nvSpPr>
          <p:cNvPr id="7" name="文本框 6"/>
          <p:cNvSpPr txBox="1"/>
          <p:nvPr/>
        </p:nvSpPr>
        <p:spPr>
          <a:xfrm>
            <a:off x="4716016" y="2347838"/>
            <a:ext cx="4288353" cy="1323439"/>
          </a:xfrm>
          <a:prstGeom prst="rect">
            <a:avLst/>
          </a:prstGeom>
          <a:noFill/>
        </p:spPr>
        <p:txBody>
          <a:bodyPr wrap="none" rtlCol="0">
            <a:spAutoFit/>
          </a:bodyPr>
          <a:lstStyle/>
          <a:p>
            <a:r>
              <a:rPr kumimoji="1" lang="zh-CN" altLang="en-US" sz="8000">
                <a:solidFill>
                  <a:srgbClr val="00B050"/>
                </a:solidFill>
              </a:rPr>
              <a:t>猫、狗？</a:t>
            </a:r>
          </a:p>
        </p:txBody>
      </p:sp>
    </p:spTree>
    <p:extLst>
      <p:ext uri="{BB962C8B-B14F-4D97-AF65-F5344CB8AC3E}">
        <p14:creationId xmlns:p14="http://schemas.microsoft.com/office/powerpoint/2010/main" val="12013583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55576" y="908720"/>
            <a:ext cx="2880320" cy="2319249"/>
          </a:xfrm>
          <a:prstGeom prst="rect">
            <a:avLst/>
          </a:prstGeom>
        </p:spPr>
      </p:pic>
      <p:pic>
        <p:nvPicPr>
          <p:cNvPr id="3" name="图片 2"/>
          <p:cNvPicPr>
            <a:picLocks noChangeAspect="1"/>
          </p:cNvPicPr>
          <p:nvPr/>
        </p:nvPicPr>
        <p:blipFill>
          <a:blip r:embed="rId3"/>
          <a:stretch>
            <a:fillRect/>
          </a:stretch>
        </p:blipFill>
        <p:spPr>
          <a:xfrm>
            <a:off x="824997" y="4005064"/>
            <a:ext cx="2741478" cy="1728975"/>
          </a:xfrm>
          <a:prstGeom prst="rect">
            <a:avLst/>
          </a:prstGeom>
        </p:spPr>
      </p:pic>
      <p:sp>
        <p:nvSpPr>
          <p:cNvPr id="6" name="文本框 5"/>
          <p:cNvSpPr txBox="1"/>
          <p:nvPr/>
        </p:nvSpPr>
        <p:spPr>
          <a:xfrm>
            <a:off x="4139952" y="2720137"/>
            <a:ext cx="5331909" cy="1938992"/>
          </a:xfrm>
          <a:prstGeom prst="rect">
            <a:avLst/>
          </a:prstGeom>
          <a:noFill/>
        </p:spPr>
        <p:txBody>
          <a:bodyPr wrap="none" rtlCol="0">
            <a:spAutoFit/>
          </a:bodyPr>
          <a:lstStyle/>
          <a:p>
            <a:r>
              <a:rPr kumimoji="1" lang="zh-CN" altLang="en-US" sz="6000">
                <a:solidFill>
                  <a:srgbClr val="00B050"/>
                </a:solidFill>
              </a:rPr>
              <a:t>科技、体育</a:t>
            </a:r>
            <a:r>
              <a:rPr kumimoji="1" lang="mr-IN" altLang="zh-CN" sz="6000">
                <a:solidFill>
                  <a:srgbClr val="00B050"/>
                </a:solidFill>
              </a:rPr>
              <a:t>…</a:t>
            </a:r>
            <a:r>
              <a:rPr kumimoji="1" lang="zh-CN" altLang="en-US" sz="6000">
                <a:solidFill>
                  <a:srgbClr val="00B050"/>
                </a:solidFill>
              </a:rPr>
              <a:t>？</a:t>
            </a:r>
            <a:endParaRPr kumimoji="1" lang="en-US" altLang="zh-CN" sz="6000">
              <a:solidFill>
                <a:srgbClr val="00B050"/>
              </a:solidFill>
            </a:endParaRPr>
          </a:p>
          <a:p>
            <a:endParaRPr kumimoji="1" lang="zh-CN" altLang="en-US" sz="6000">
              <a:solidFill>
                <a:srgbClr val="00B050"/>
              </a:solidFill>
            </a:endParaRPr>
          </a:p>
        </p:txBody>
      </p:sp>
    </p:spTree>
    <p:extLst>
      <p:ext uri="{BB962C8B-B14F-4D97-AF65-F5344CB8AC3E}">
        <p14:creationId xmlns:p14="http://schemas.microsoft.com/office/powerpoint/2010/main" val="58919482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72117" y="1988840"/>
            <a:ext cx="4365665" cy="2402119"/>
          </a:xfrm>
          <a:prstGeom prst="rect">
            <a:avLst/>
          </a:prstGeom>
        </p:spPr>
      </p:pic>
      <p:sp>
        <p:nvSpPr>
          <p:cNvPr id="5" name="文本框 4"/>
          <p:cNvSpPr txBox="1"/>
          <p:nvPr/>
        </p:nvSpPr>
        <p:spPr>
          <a:xfrm>
            <a:off x="2195736" y="1268760"/>
            <a:ext cx="877163" cy="369332"/>
          </a:xfrm>
          <a:prstGeom prst="rect">
            <a:avLst/>
          </a:prstGeom>
          <a:noFill/>
        </p:spPr>
        <p:txBody>
          <a:bodyPr wrap="none" rtlCol="0">
            <a:spAutoFit/>
          </a:bodyPr>
          <a:lstStyle/>
          <a:p>
            <a:r>
              <a:rPr kumimoji="1" lang="zh-CN" altLang="en-US"/>
              <a:t>月票房</a:t>
            </a:r>
          </a:p>
        </p:txBody>
      </p:sp>
      <p:sp>
        <p:nvSpPr>
          <p:cNvPr id="6" name="文本框 5"/>
          <p:cNvSpPr txBox="1"/>
          <p:nvPr/>
        </p:nvSpPr>
        <p:spPr>
          <a:xfrm>
            <a:off x="4940264" y="2636912"/>
            <a:ext cx="4493538" cy="830997"/>
          </a:xfrm>
          <a:prstGeom prst="rect">
            <a:avLst/>
          </a:prstGeom>
          <a:noFill/>
        </p:spPr>
        <p:txBody>
          <a:bodyPr wrap="none" rtlCol="0">
            <a:spAutoFit/>
          </a:bodyPr>
          <a:lstStyle/>
          <a:p>
            <a:r>
              <a:rPr kumimoji="1" lang="zh-CN" altLang="en-US" sz="4800">
                <a:solidFill>
                  <a:srgbClr val="00B050"/>
                </a:solidFill>
              </a:rPr>
              <a:t>下月票房数据？</a:t>
            </a:r>
          </a:p>
        </p:txBody>
      </p:sp>
    </p:spTree>
    <p:extLst>
      <p:ext uri="{BB962C8B-B14F-4D97-AF65-F5344CB8AC3E}">
        <p14:creationId xmlns:p14="http://schemas.microsoft.com/office/powerpoint/2010/main" val="55039468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7665" y="2780928"/>
            <a:ext cx="6768752" cy="707886"/>
          </a:xfrm>
          <a:prstGeom prst="rect">
            <a:avLst/>
          </a:prstGeom>
          <a:noFill/>
        </p:spPr>
        <p:txBody>
          <a:bodyPr wrap="square" rtlCol="0">
            <a:spAutoFit/>
          </a:bodyPr>
          <a:lstStyle/>
          <a:p>
            <a:r>
              <a:rPr kumimoji="1" lang="zh-CN" altLang="en-US" sz="2000">
                <a:solidFill>
                  <a:srgbClr val="0070C0"/>
                </a:solidFill>
              </a:rPr>
              <a:t>结合前面讲过的数据类型，针对刚才三个例子的输出结果你能说出区别吗？</a:t>
            </a:r>
          </a:p>
        </p:txBody>
      </p:sp>
    </p:spTree>
    <p:extLst>
      <p:ext uri="{BB962C8B-B14F-4D97-AF65-F5344CB8AC3E}">
        <p14:creationId xmlns:p14="http://schemas.microsoft.com/office/powerpoint/2010/main" val="127141997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3848" y="836712"/>
            <a:ext cx="3057247" cy="523220"/>
          </a:xfrm>
          <a:prstGeom prst="rect">
            <a:avLst/>
          </a:prstGeom>
          <a:noFill/>
        </p:spPr>
        <p:txBody>
          <a:bodyPr wrap="none" rtlCol="0">
            <a:spAutoFit/>
          </a:bodyPr>
          <a:lstStyle/>
          <a:p>
            <a:r>
              <a:rPr kumimoji="1" lang="zh-CN" altLang="en-US" sz="2800">
                <a:solidFill>
                  <a:srgbClr val="7030A0"/>
                </a:solidFill>
              </a:rPr>
              <a:t>机器学习算法分类</a:t>
            </a:r>
          </a:p>
        </p:txBody>
      </p:sp>
      <p:sp>
        <p:nvSpPr>
          <p:cNvPr id="5" name="文本框 4"/>
          <p:cNvSpPr txBox="1"/>
          <p:nvPr/>
        </p:nvSpPr>
        <p:spPr>
          <a:xfrm>
            <a:off x="1475656" y="2204864"/>
            <a:ext cx="6665414" cy="2677656"/>
          </a:xfrm>
          <a:prstGeom prst="rect">
            <a:avLst/>
          </a:prstGeom>
          <a:noFill/>
        </p:spPr>
        <p:txBody>
          <a:bodyPr wrap="none" rtlCol="0">
            <a:spAutoFit/>
          </a:bodyPr>
          <a:lstStyle/>
          <a:p>
            <a:pPr marL="285750" indent="-285750">
              <a:buFont typeface="Arial" charset="0"/>
              <a:buChar char="•"/>
            </a:pPr>
            <a:r>
              <a:rPr kumimoji="1" lang="zh-CN" altLang="en-US" sz="2400"/>
              <a:t>监督学习</a:t>
            </a:r>
            <a:endParaRPr kumimoji="1" lang="en-US" altLang="zh-CN" sz="2400"/>
          </a:p>
          <a:p>
            <a:pPr marL="742950" lvl="1" indent="-285750">
              <a:buFont typeface="Arial" charset="0"/>
              <a:buChar char="•"/>
            </a:pPr>
            <a:r>
              <a:rPr kumimoji="1" lang="zh-CN" altLang="en-US" sz="2400">
                <a:solidFill>
                  <a:srgbClr val="FF0000"/>
                </a:solidFill>
              </a:rPr>
              <a:t>分类    </a:t>
            </a:r>
            <a:r>
              <a:rPr kumimoji="1" lang="en-US" altLang="zh-CN" sz="2400">
                <a:solidFill>
                  <a:srgbClr val="FF0000"/>
                </a:solidFill>
              </a:rPr>
              <a:t>k-</a:t>
            </a:r>
            <a:r>
              <a:rPr kumimoji="1" lang="zh-CN" altLang="en-US" sz="2400">
                <a:solidFill>
                  <a:srgbClr val="FF0000"/>
                </a:solidFill>
              </a:rPr>
              <a:t>近邻算法、贝叶斯分类、决策树与</a:t>
            </a:r>
            <a:endParaRPr kumimoji="1" lang="en-US" altLang="zh-CN" sz="2400">
              <a:solidFill>
                <a:srgbClr val="FF0000"/>
              </a:solidFill>
            </a:endParaRPr>
          </a:p>
          <a:p>
            <a:pPr lvl="1"/>
            <a:r>
              <a:rPr kumimoji="1" lang="zh-CN" altLang="en-US" sz="2400">
                <a:solidFill>
                  <a:srgbClr val="FF0000"/>
                </a:solidFill>
              </a:rPr>
              <a:t>随机森林、逻辑回归、神经网络</a:t>
            </a:r>
            <a:endParaRPr kumimoji="1" lang="en-US" altLang="zh-CN" sz="2400">
              <a:solidFill>
                <a:srgbClr val="FF0000"/>
              </a:solidFill>
            </a:endParaRPr>
          </a:p>
          <a:p>
            <a:pPr marL="742950" lvl="1" indent="-285750">
              <a:buFont typeface="Arial" charset="0"/>
              <a:buChar char="•"/>
            </a:pPr>
            <a:r>
              <a:rPr kumimoji="1" lang="zh-CN" altLang="en-US" sz="2400">
                <a:solidFill>
                  <a:srgbClr val="FF0000"/>
                </a:solidFill>
              </a:rPr>
              <a:t>回归    线性回归、岭回归</a:t>
            </a:r>
            <a:endParaRPr kumimoji="1" lang="en-US" altLang="zh-CN" sz="2400">
              <a:solidFill>
                <a:srgbClr val="FF0000"/>
              </a:solidFill>
            </a:endParaRPr>
          </a:p>
          <a:p>
            <a:pPr marL="742950" lvl="1" indent="-285750">
              <a:buFont typeface="Arial" charset="0"/>
              <a:buChar char="•"/>
            </a:pPr>
            <a:r>
              <a:rPr kumimoji="1" lang="zh-CN" altLang="en-US" sz="2400"/>
              <a:t>标注    隐马尔可夫模型     </a:t>
            </a:r>
            <a:r>
              <a:rPr kumimoji="1" lang="en-US" altLang="zh-CN" sz="2400"/>
              <a:t>(</a:t>
            </a:r>
            <a:r>
              <a:rPr kumimoji="1" lang="zh-CN" altLang="en-US" sz="2400"/>
              <a:t>不做要求</a:t>
            </a:r>
            <a:r>
              <a:rPr kumimoji="1" lang="en-US" altLang="zh-CN" sz="2400"/>
              <a:t>)</a:t>
            </a:r>
          </a:p>
          <a:p>
            <a:pPr marL="285750" indent="-285750">
              <a:buFont typeface="Arial" charset="0"/>
              <a:buChar char="•"/>
            </a:pPr>
            <a:r>
              <a:rPr kumimoji="1" lang="zh-CN" altLang="en-US" sz="2400"/>
              <a:t>无监督学习</a:t>
            </a:r>
            <a:endParaRPr kumimoji="1" lang="en-US" altLang="zh-CN" sz="2400"/>
          </a:p>
          <a:p>
            <a:pPr marL="742950" lvl="1" indent="-285750">
              <a:buFont typeface="Arial" charset="0"/>
              <a:buChar char="•"/>
            </a:pPr>
            <a:r>
              <a:rPr kumimoji="1" lang="zh-CN" altLang="en-US" sz="2400">
                <a:solidFill>
                  <a:srgbClr val="FF0000"/>
                </a:solidFill>
              </a:rPr>
              <a:t>聚类    </a:t>
            </a:r>
            <a:r>
              <a:rPr kumimoji="1" lang="en-US" altLang="zh-CN" sz="2400">
                <a:solidFill>
                  <a:srgbClr val="FF0000"/>
                </a:solidFill>
              </a:rPr>
              <a:t>k-means</a:t>
            </a:r>
          </a:p>
        </p:txBody>
      </p:sp>
    </p:spTree>
    <p:extLst>
      <p:ext uri="{BB962C8B-B14F-4D97-AF65-F5344CB8AC3E}">
        <p14:creationId xmlns:p14="http://schemas.microsoft.com/office/powerpoint/2010/main" val="77021730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344366" y="2189206"/>
            <a:ext cx="2160240" cy="936104"/>
          </a:xfrm>
          <a:prstGeom prst="ellipse">
            <a:avLst/>
          </a:prstGeom>
          <a:solidFill>
            <a:srgbClr val="0070C0"/>
          </a:solidFill>
          <a:ln>
            <a:noFill/>
          </a:ln>
        </p:spPr>
        <p:txBody>
          <a:bodyPr rtlCol="0" anchor="ctr"/>
          <a:lstStyle/>
          <a:p>
            <a:pPr algn="ctr">
              <a:spcBef>
                <a:spcPct val="20000"/>
              </a:spcBef>
            </a:pPr>
            <a:r>
              <a:rPr kumimoji="1" lang="zh-CN" altLang="en-US" sz="2400" dirty="0" smtClean="0">
                <a:solidFill>
                  <a:srgbClr val="FFFF00"/>
                </a:solidFill>
              </a:rPr>
              <a:t>监督学习</a:t>
            </a:r>
          </a:p>
        </p:txBody>
      </p:sp>
      <p:cxnSp>
        <p:nvCxnSpPr>
          <p:cNvPr id="7" name="直线箭头连接符 6"/>
          <p:cNvCxnSpPr>
            <a:stCxn id="5" idx="6"/>
            <a:endCxn id="8" idx="1"/>
          </p:cNvCxnSpPr>
          <p:nvPr/>
        </p:nvCxnSpPr>
        <p:spPr>
          <a:xfrm>
            <a:off x="3504606" y="2657258"/>
            <a:ext cx="1665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bwMode="auto">
          <a:xfrm>
            <a:off x="5169701" y="2117198"/>
            <a:ext cx="2285647" cy="1080120"/>
          </a:xfrm>
          <a:prstGeom prst="rect">
            <a:avLst/>
          </a:prstGeom>
          <a:solidFill>
            <a:srgbClr val="0070C0"/>
          </a:solidFill>
          <a:ln>
            <a:noFill/>
          </a:ln>
        </p:spPr>
        <p:txBody>
          <a:bodyPr rtlCol="0" anchor="ctr"/>
          <a:lstStyle/>
          <a:p>
            <a:pPr algn="ctr">
              <a:spcBef>
                <a:spcPct val="20000"/>
              </a:spcBef>
            </a:pPr>
            <a:r>
              <a:rPr kumimoji="1" lang="zh-CN" altLang="en-US" sz="2400" dirty="0">
                <a:solidFill>
                  <a:srgbClr val="FFFF00"/>
                </a:solidFill>
              </a:rPr>
              <a:t>输入数据</a:t>
            </a:r>
            <a:r>
              <a:rPr kumimoji="1" lang="zh-CN" altLang="en-US" sz="2400" dirty="0">
                <a:solidFill>
                  <a:srgbClr val="FF0000"/>
                </a:solidFill>
              </a:rPr>
              <a:t>有特征有标签</a:t>
            </a:r>
            <a:r>
              <a:rPr kumimoji="1" lang="zh-CN" altLang="en-US" sz="2400" dirty="0">
                <a:solidFill>
                  <a:srgbClr val="FFFF00"/>
                </a:solidFill>
              </a:rPr>
              <a:t>，即有标准答案</a:t>
            </a:r>
            <a:endParaRPr kumimoji="1" lang="zh-CN" altLang="en-US" sz="2400" dirty="0" smtClean="0">
              <a:solidFill>
                <a:srgbClr val="FFFF00"/>
              </a:solidFill>
            </a:endParaRPr>
          </a:p>
        </p:txBody>
      </p:sp>
      <p:sp>
        <p:nvSpPr>
          <p:cNvPr id="10" name="文本框 9"/>
          <p:cNvSpPr txBox="1"/>
          <p:nvPr/>
        </p:nvSpPr>
        <p:spPr>
          <a:xfrm>
            <a:off x="3707904" y="2132856"/>
            <a:ext cx="1338828" cy="369332"/>
          </a:xfrm>
          <a:prstGeom prst="rect">
            <a:avLst/>
          </a:prstGeom>
          <a:noFill/>
        </p:spPr>
        <p:txBody>
          <a:bodyPr wrap="none" rtlCol="0">
            <a:spAutoFit/>
          </a:bodyPr>
          <a:lstStyle/>
          <a:p>
            <a:r>
              <a:rPr kumimoji="1" lang="zh-CN" altLang="en-US">
                <a:solidFill>
                  <a:srgbClr val="0070C0"/>
                </a:solidFill>
              </a:rPr>
              <a:t>分类、回归</a:t>
            </a:r>
          </a:p>
        </p:txBody>
      </p:sp>
      <p:sp>
        <p:nvSpPr>
          <p:cNvPr id="15" name="椭圆 14"/>
          <p:cNvSpPr/>
          <p:nvPr/>
        </p:nvSpPr>
        <p:spPr bwMode="auto">
          <a:xfrm>
            <a:off x="1325877" y="3737328"/>
            <a:ext cx="2160240" cy="936104"/>
          </a:xfrm>
          <a:prstGeom prst="ellipse">
            <a:avLst/>
          </a:prstGeom>
          <a:solidFill>
            <a:srgbClr val="0070C0"/>
          </a:solidFill>
          <a:ln>
            <a:noFill/>
          </a:ln>
        </p:spPr>
        <p:txBody>
          <a:bodyPr rtlCol="0" anchor="ctr"/>
          <a:lstStyle/>
          <a:p>
            <a:pPr algn="ctr">
              <a:spcBef>
                <a:spcPct val="20000"/>
              </a:spcBef>
            </a:pPr>
            <a:r>
              <a:rPr kumimoji="1" lang="zh-CN" altLang="en-US" sz="2400" dirty="0">
                <a:solidFill>
                  <a:srgbClr val="FFFF00"/>
                </a:solidFill>
              </a:rPr>
              <a:t>无监督</a:t>
            </a:r>
            <a:r>
              <a:rPr kumimoji="1" lang="zh-CN" altLang="en-US" sz="2400" dirty="0" smtClean="0">
                <a:solidFill>
                  <a:srgbClr val="FFFF00"/>
                </a:solidFill>
              </a:rPr>
              <a:t>学习</a:t>
            </a:r>
          </a:p>
        </p:txBody>
      </p:sp>
      <p:cxnSp>
        <p:nvCxnSpPr>
          <p:cNvPr id="16" name="直线箭头连接符 15"/>
          <p:cNvCxnSpPr/>
          <p:nvPr/>
        </p:nvCxnSpPr>
        <p:spPr>
          <a:xfrm>
            <a:off x="3486117" y="4205380"/>
            <a:ext cx="1665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bwMode="auto">
          <a:xfrm>
            <a:off x="5151212" y="3665320"/>
            <a:ext cx="2285647" cy="1080120"/>
          </a:xfrm>
          <a:prstGeom prst="rect">
            <a:avLst/>
          </a:prstGeom>
          <a:solidFill>
            <a:srgbClr val="0070C0"/>
          </a:solidFill>
          <a:ln>
            <a:noFill/>
          </a:ln>
        </p:spPr>
        <p:txBody>
          <a:bodyPr rtlCol="0" anchor="ctr"/>
          <a:lstStyle/>
          <a:p>
            <a:pPr algn="ctr">
              <a:spcBef>
                <a:spcPct val="20000"/>
              </a:spcBef>
            </a:pPr>
            <a:r>
              <a:rPr kumimoji="1" lang="zh-CN" altLang="en-US" sz="2400" dirty="0">
                <a:solidFill>
                  <a:srgbClr val="FFFF00"/>
                </a:solidFill>
              </a:rPr>
              <a:t>输入数据</a:t>
            </a:r>
            <a:r>
              <a:rPr kumimoji="1" lang="zh-CN" altLang="en-US" sz="2400" dirty="0">
                <a:solidFill>
                  <a:srgbClr val="FF0000"/>
                </a:solidFill>
              </a:rPr>
              <a:t>有特征无标签</a:t>
            </a:r>
            <a:r>
              <a:rPr kumimoji="1" lang="zh-CN" altLang="en-US" sz="2400" dirty="0">
                <a:solidFill>
                  <a:srgbClr val="FFFF00"/>
                </a:solidFill>
              </a:rPr>
              <a:t>，即无标准答案</a:t>
            </a:r>
            <a:endParaRPr kumimoji="1" lang="zh-CN" altLang="en-US" sz="2400" dirty="0" smtClean="0">
              <a:solidFill>
                <a:srgbClr val="FFFF00"/>
              </a:solidFill>
            </a:endParaRPr>
          </a:p>
        </p:txBody>
      </p:sp>
      <p:sp>
        <p:nvSpPr>
          <p:cNvPr id="21" name="文本框 20"/>
          <p:cNvSpPr txBox="1"/>
          <p:nvPr/>
        </p:nvSpPr>
        <p:spPr>
          <a:xfrm>
            <a:off x="3986188" y="3665320"/>
            <a:ext cx="646331" cy="369332"/>
          </a:xfrm>
          <a:prstGeom prst="rect">
            <a:avLst/>
          </a:prstGeom>
          <a:noFill/>
        </p:spPr>
        <p:txBody>
          <a:bodyPr wrap="none" rtlCol="0">
            <a:spAutoFit/>
          </a:bodyPr>
          <a:lstStyle/>
          <a:p>
            <a:r>
              <a:rPr kumimoji="1" lang="zh-CN" altLang="en-US">
                <a:solidFill>
                  <a:srgbClr val="0070C0"/>
                </a:solidFill>
              </a:rPr>
              <a:t>聚类</a:t>
            </a:r>
          </a:p>
        </p:txBody>
      </p:sp>
    </p:spTree>
    <p:extLst>
      <p:ext uri="{BB962C8B-B14F-4D97-AF65-F5344CB8AC3E}">
        <p14:creationId xmlns:p14="http://schemas.microsoft.com/office/powerpoint/2010/main" val="1087144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35711" y="908720"/>
            <a:ext cx="1415772" cy="461665"/>
          </a:xfrm>
          <a:prstGeom prst="rect">
            <a:avLst/>
          </a:prstGeom>
          <a:noFill/>
        </p:spPr>
        <p:txBody>
          <a:bodyPr wrap="none" rtlCol="0">
            <a:spAutoFit/>
          </a:bodyPr>
          <a:lstStyle/>
          <a:p>
            <a:r>
              <a:rPr kumimoji="1" lang="zh-CN" altLang="en-US" sz="2400">
                <a:solidFill>
                  <a:schemeClr val="accent6">
                    <a:lumMod val="75000"/>
                  </a:schemeClr>
                </a:solidFill>
              </a:rPr>
              <a:t>监督学习</a:t>
            </a:r>
          </a:p>
        </p:txBody>
      </p:sp>
      <p:sp>
        <p:nvSpPr>
          <p:cNvPr id="9" name="文本框 8"/>
          <p:cNvSpPr txBox="1"/>
          <p:nvPr/>
        </p:nvSpPr>
        <p:spPr>
          <a:xfrm>
            <a:off x="1187624" y="2492896"/>
            <a:ext cx="7111947" cy="1323439"/>
          </a:xfrm>
          <a:prstGeom prst="rect">
            <a:avLst/>
          </a:prstGeom>
          <a:noFill/>
        </p:spPr>
        <p:txBody>
          <a:bodyPr wrap="none" rtlCol="0">
            <a:spAutoFit/>
          </a:bodyPr>
          <a:lstStyle/>
          <a:p>
            <a:r>
              <a:rPr lang="zh-CN" altLang="en-US" sz="2000" b="1"/>
              <a:t>监督学习</a:t>
            </a:r>
            <a:r>
              <a:rPr lang="zh-CN" altLang="en-US" sz="2000"/>
              <a:t>（英语：</a:t>
            </a:r>
            <a:r>
              <a:rPr lang="en-US" altLang="zh-CN" sz="2000"/>
              <a:t>Supervised learning</a:t>
            </a:r>
            <a:r>
              <a:rPr lang="zh-CN" altLang="en-US" sz="2000"/>
              <a:t>），可以由输入数据中学</a:t>
            </a:r>
            <a:endParaRPr lang="en-US" altLang="zh-CN" sz="2000"/>
          </a:p>
          <a:p>
            <a:r>
              <a:rPr lang="zh-CN" altLang="en-US" sz="2000"/>
              <a:t>到或建立一个模型，并依此模式推测新的结果。输入数据是由</a:t>
            </a:r>
            <a:endParaRPr lang="en-US" altLang="zh-CN" sz="2000"/>
          </a:p>
          <a:p>
            <a:r>
              <a:rPr lang="zh-CN" altLang="en-US" sz="2000"/>
              <a:t>输入</a:t>
            </a:r>
            <a:r>
              <a:rPr lang="zh-CN" altLang="en-US" sz="2000">
                <a:solidFill>
                  <a:srgbClr val="FF0000"/>
                </a:solidFill>
              </a:rPr>
              <a:t>特征值和目标值</a:t>
            </a:r>
            <a:r>
              <a:rPr lang="zh-CN" altLang="en-US" sz="2000"/>
              <a:t>所组成。</a:t>
            </a:r>
            <a:r>
              <a:rPr lang="zh-CN" altLang="en-US" sz="2000">
                <a:solidFill>
                  <a:srgbClr val="FF0000"/>
                </a:solidFill>
              </a:rPr>
              <a:t>函数的输出可以是一个连续的值</a:t>
            </a:r>
            <a:endParaRPr lang="en-US" altLang="zh-CN" sz="2000">
              <a:solidFill>
                <a:srgbClr val="FF0000"/>
              </a:solidFill>
            </a:endParaRPr>
          </a:p>
          <a:p>
            <a:r>
              <a:rPr lang="zh-CN" altLang="en-US" sz="2000">
                <a:solidFill>
                  <a:srgbClr val="FF0000"/>
                </a:solidFill>
              </a:rPr>
              <a:t>（称为回归）</a:t>
            </a:r>
            <a:r>
              <a:rPr lang="zh-CN" altLang="en-US" sz="2000"/>
              <a:t>，或是</a:t>
            </a:r>
            <a:r>
              <a:rPr lang="zh-CN" altLang="en-US" sz="2000">
                <a:solidFill>
                  <a:srgbClr val="FF0000"/>
                </a:solidFill>
              </a:rPr>
              <a:t>输出是有限个离散值（称作分类）</a:t>
            </a:r>
            <a:r>
              <a:rPr lang="zh-CN" altLang="en-US" sz="2000"/>
              <a:t>。</a:t>
            </a:r>
            <a:endParaRPr kumimoji="1" lang="zh-CN" altLang="en-US" sz="2000"/>
          </a:p>
        </p:txBody>
      </p:sp>
    </p:spTree>
    <p:extLst>
      <p:ext uri="{BB962C8B-B14F-4D97-AF65-F5344CB8AC3E}">
        <p14:creationId xmlns:p14="http://schemas.microsoft.com/office/powerpoint/2010/main" val="18018208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57600" y="926926"/>
            <a:ext cx="1723549" cy="461665"/>
          </a:xfrm>
          <a:prstGeom prst="rect">
            <a:avLst/>
          </a:prstGeom>
          <a:noFill/>
        </p:spPr>
        <p:txBody>
          <a:bodyPr wrap="none" rtlCol="0">
            <a:spAutoFit/>
          </a:bodyPr>
          <a:lstStyle/>
          <a:p>
            <a:r>
              <a:rPr kumimoji="1" lang="zh-CN" altLang="en-US" sz="2400">
                <a:solidFill>
                  <a:schemeClr val="accent6">
                    <a:lumMod val="75000"/>
                  </a:schemeClr>
                </a:solidFill>
              </a:rPr>
              <a:t>无监督学习</a:t>
            </a:r>
          </a:p>
        </p:txBody>
      </p:sp>
      <p:sp>
        <p:nvSpPr>
          <p:cNvPr id="9" name="文本框 8"/>
          <p:cNvSpPr txBox="1"/>
          <p:nvPr/>
        </p:nvSpPr>
        <p:spPr>
          <a:xfrm>
            <a:off x="1187624" y="2492896"/>
            <a:ext cx="7111947" cy="1015663"/>
          </a:xfrm>
          <a:prstGeom prst="rect">
            <a:avLst/>
          </a:prstGeom>
          <a:noFill/>
        </p:spPr>
        <p:txBody>
          <a:bodyPr wrap="none" rtlCol="0">
            <a:spAutoFit/>
          </a:bodyPr>
          <a:lstStyle/>
          <a:p>
            <a:r>
              <a:rPr lang="zh-CN" altLang="en-US" sz="2000" b="1"/>
              <a:t>无监督学习</a:t>
            </a:r>
            <a:r>
              <a:rPr lang="zh-CN" altLang="en-US" sz="2000"/>
              <a:t>（英语：</a:t>
            </a:r>
            <a:r>
              <a:rPr lang="en-US" altLang="zh-CN" sz="2000"/>
              <a:t>Supervised learning</a:t>
            </a:r>
            <a:r>
              <a:rPr lang="zh-CN" altLang="en-US" sz="2000"/>
              <a:t>），可以由输入数据中</a:t>
            </a:r>
            <a:endParaRPr lang="en-US" altLang="zh-CN" sz="2000"/>
          </a:p>
          <a:p>
            <a:r>
              <a:rPr lang="zh-CN" altLang="en-US" sz="2000"/>
              <a:t>学到或建立一个模型，并依此模式推测新的结果。输入数据是</a:t>
            </a:r>
            <a:endParaRPr lang="en-US" altLang="zh-CN" sz="2000"/>
          </a:p>
          <a:p>
            <a:r>
              <a:rPr lang="zh-CN" altLang="en-US" sz="2000"/>
              <a:t>由输入</a:t>
            </a:r>
            <a:r>
              <a:rPr lang="zh-CN" altLang="en-US" sz="2000">
                <a:solidFill>
                  <a:srgbClr val="FF0000"/>
                </a:solidFill>
              </a:rPr>
              <a:t>特征值</a:t>
            </a:r>
            <a:r>
              <a:rPr lang="zh-CN" altLang="en-US" sz="2000"/>
              <a:t>所组成。</a:t>
            </a:r>
            <a:endParaRPr kumimoji="1" lang="zh-CN" altLang="en-US" sz="2000"/>
          </a:p>
        </p:txBody>
      </p:sp>
    </p:spTree>
    <p:extLst>
      <p:ext uri="{BB962C8B-B14F-4D97-AF65-F5344CB8AC3E}">
        <p14:creationId xmlns:p14="http://schemas.microsoft.com/office/powerpoint/2010/main" val="368360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0501" y="1628800"/>
            <a:ext cx="7738982" cy="3787626"/>
          </a:xfrm>
          <a:prstGeom prst="rect">
            <a:avLst/>
          </a:prstGeom>
        </p:spPr>
      </p:pic>
      <p:sp>
        <p:nvSpPr>
          <p:cNvPr id="3" name="矩形 2"/>
          <p:cNvSpPr/>
          <p:nvPr/>
        </p:nvSpPr>
        <p:spPr bwMode="auto">
          <a:xfrm>
            <a:off x="3923928" y="2060848"/>
            <a:ext cx="878238" cy="28803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4" name="矩形 3"/>
          <p:cNvSpPr/>
          <p:nvPr/>
        </p:nvSpPr>
        <p:spPr bwMode="auto">
          <a:xfrm>
            <a:off x="3889276" y="2348880"/>
            <a:ext cx="912891" cy="28803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5" name="矩形 4"/>
          <p:cNvSpPr/>
          <p:nvPr/>
        </p:nvSpPr>
        <p:spPr bwMode="auto">
          <a:xfrm>
            <a:off x="3918856" y="2671616"/>
            <a:ext cx="576064" cy="28803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6" name="矩形 5"/>
          <p:cNvSpPr/>
          <p:nvPr/>
        </p:nvSpPr>
        <p:spPr bwMode="auto">
          <a:xfrm>
            <a:off x="3918856" y="2995532"/>
            <a:ext cx="576064" cy="28803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7" name="矩形 6"/>
          <p:cNvSpPr/>
          <p:nvPr/>
        </p:nvSpPr>
        <p:spPr bwMode="auto">
          <a:xfrm>
            <a:off x="3918855" y="3250919"/>
            <a:ext cx="883311" cy="28803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8" name="矩形 7"/>
          <p:cNvSpPr/>
          <p:nvPr/>
        </p:nvSpPr>
        <p:spPr bwMode="auto">
          <a:xfrm>
            <a:off x="3918855" y="3802746"/>
            <a:ext cx="576066" cy="28803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9" name="矩形 8"/>
          <p:cNvSpPr/>
          <p:nvPr/>
        </p:nvSpPr>
        <p:spPr bwMode="auto">
          <a:xfrm>
            <a:off x="3889276" y="4761667"/>
            <a:ext cx="576066" cy="28803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10" name="矩形 9"/>
          <p:cNvSpPr/>
          <p:nvPr/>
        </p:nvSpPr>
        <p:spPr bwMode="auto">
          <a:xfrm>
            <a:off x="3901371" y="5074624"/>
            <a:ext cx="576066" cy="28803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Tree>
    <p:extLst>
      <p:ext uri="{BB962C8B-B14F-4D97-AF65-F5344CB8AC3E}">
        <p14:creationId xmlns:p14="http://schemas.microsoft.com/office/powerpoint/2010/main" val="11425713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35896" y="836712"/>
            <a:ext cx="1620957" cy="523220"/>
          </a:xfrm>
          <a:prstGeom prst="rect">
            <a:avLst/>
          </a:prstGeom>
          <a:noFill/>
        </p:spPr>
        <p:txBody>
          <a:bodyPr wrap="none" rtlCol="0">
            <a:spAutoFit/>
          </a:bodyPr>
          <a:lstStyle/>
          <a:p>
            <a:r>
              <a:rPr kumimoji="1" lang="zh-CN" altLang="en-US" sz="2800">
                <a:solidFill>
                  <a:schemeClr val="accent6">
                    <a:lumMod val="75000"/>
                  </a:schemeClr>
                </a:solidFill>
              </a:rPr>
              <a:t>分类问题</a:t>
            </a:r>
          </a:p>
        </p:txBody>
      </p:sp>
      <p:pic>
        <p:nvPicPr>
          <p:cNvPr id="5" name="图片 4"/>
          <p:cNvPicPr>
            <a:picLocks noChangeAspect="1"/>
          </p:cNvPicPr>
          <p:nvPr/>
        </p:nvPicPr>
        <p:blipFill>
          <a:blip r:embed="rId2"/>
          <a:stretch>
            <a:fillRect/>
          </a:stretch>
        </p:blipFill>
        <p:spPr>
          <a:xfrm>
            <a:off x="1619672" y="1988840"/>
            <a:ext cx="6311460" cy="3396562"/>
          </a:xfrm>
          <a:prstGeom prst="rect">
            <a:avLst/>
          </a:prstGeom>
        </p:spPr>
      </p:pic>
    </p:spTree>
    <p:extLst>
      <p:ext uri="{BB962C8B-B14F-4D97-AF65-F5344CB8AC3E}">
        <p14:creationId xmlns:p14="http://schemas.microsoft.com/office/powerpoint/2010/main" val="198411162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03648" y="2348880"/>
            <a:ext cx="6480720" cy="1938992"/>
          </a:xfrm>
          <a:prstGeom prst="rect">
            <a:avLst/>
          </a:prstGeom>
        </p:spPr>
        <p:txBody>
          <a:bodyPr wrap="square">
            <a:spAutoFit/>
          </a:bodyPr>
          <a:lstStyle/>
          <a:p>
            <a:r>
              <a:rPr lang="zh-CN" altLang="en-US" sz="2400" i="0">
                <a:solidFill>
                  <a:srgbClr val="333333"/>
                </a:solidFill>
                <a:effectLst/>
                <a:latin typeface="Helvetica Neue" charset="0"/>
              </a:rPr>
              <a:t>概念：</a:t>
            </a:r>
            <a:r>
              <a:rPr lang="zh-CN" altLang="en-US" sz="2400" b="0" i="0">
                <a:solidFill>
                  <a:srgbClr val="333333"/>
                </a:solidFill>
                <a:effectLst/>
                <a:latin typeface="Helvetica Neue" charset="0"/>
              </a:rPr>
              <a:t>分类是监督学习的一个核心问题，在监督学习中，</a:t>
            </a:r>
            <a:r>
              <a:rPr lang="zh-CN" altLang="en-US" sz="2400" b="0" i="0">
                <a:solidFill>
                  <a:srgbClr val="FF0000"/>
                </a:solidFill>
                <a:effectLst/>
                <a:latin typeface="Helvetica Neue" charset="0"/>
              </a:rPr>
              <a:t>当输出变量取有限个离散值时，预测问题变成为分类问题。最基础的便是二分类问题</a:t>
            </a:r>
            <a:r>
              <a:rPr lang="zh-CN" altLang="en-US" sz="2400" b="0" i="0">
                <a:solidFill>
                  <a:srgbClr val="333333"/>
                </a:solidFill>
                <a:effectLst/>
                <a:latin typeface="Helvetica Neue" charset="0"/>
              </a:rPr>
              <a:t>，即判断是非，从两个类别中选择一个作为预测结果；</a:t>
            </a:r>
            <a:endParaRPr lang="zh-CN" altLang="en-US" sz="2400"/>
          </a:p>
        </p:txBody>
      </p:sp>
    </p:spTree>
    <p:extLst>
      <p:ext uri="{BB962C8B-B14F-4D97-AF65-F5344CB8AC3E}">
        <p14:creationId xmlns:p14="http://schemas.microsoft.com/office/powerpoint/2010/main" val="83794353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35896" y="836712"/>
            <a:ext cx="2698175" cy="523220"/>
          </a:xfrm>
          <a:prstGeom prst="rect">
            <a:avLst/>
          </a:prstGeom>
          <a:noFill/>
        </p:spPr>
        <p:txBody>
          <a:bodyPr wrap="none" rtlCol="0">
            <a:spAutoFit/>
          </a:bodyPr>
          <a:lstStyle/>
          <a:p>
            <a:r>
              <a:rPr kumimoji="1" lang="zh-CN" altLang="en-US" sz="2800">
                <a:solidFill>
                  <a:schemeClr val="accent6">
                    <a:lumMod val="75000"/>
                  </a:schemeClr>
                </a:solidFill>
              </a:rPr>
              <a:t>分类问题的应用</a:t>
            </a:r>
          </a:p>
        </p:txBody>
      </p:sp>
      <p:sp>
        <p:nvSpPr>
          <p:cNvPr id="5" name="文本框 4"/>
          <p:cNvSpPr txBox="1"/>
          <p:nvPr/>
        </p:nvSpPr>
        <p:spPr>
          <a:xfrm>
            <a:off x="822491" y="1988840"/>
            <a:ext cx="8321509" cy="3416320"/>
          </a:xfrm>
          <a:prstGeom prst="rect">
            <a:avLst/>
          </a:prstGeom>
          <a:noFill/>
        </p:spPr>
        <p:txBody>
          <a:bodyPr wrap="none" rtlCol="0">
            <a:spAutoFit/>
          </a:bodyPr>
          <a:lstStyle/>
          <a:p>
            <a:r>
              <a:rPr lang="zh-CN" altLang="en-US"/>
              <a:t>分类在于根据其特性将数据“分门别类”，所以在许多领域都有广泛的应用</a:t>
            </a:r>
            <a:endParaRPr lang="en-US" altLang="zh-CN"/>
          </a:p>
          <a:p>
            <a:endParaRPr kumimoji="1" lang="en-US" altLang="zh-CN"/>
          </a:p>
          <a:p>
            <a:pPr marL="285750" indent="-285750">
              <a:buFont typeface="Arial" charset="0"/>
              <a:buChar char="•"/>
            </a:pPr>
            <a:r>
              <a:rPr lang="zh-CN" altLang="en-US"/>
              <a:t>在银行业务中，构建一个客户分类模型，按客户按照贷款风险的大小进行分类</a:t>
            </a:r>
            <a:endParaRPr lang="en-US" altLang="zh-CN"/>
          </a:p>
          <a:p>
            <a:pPr marL="285750" indent="-285750">
              <a:buFont typeface="Arial" charset="0"/>
              <a:buChar char="•"/>
            </a:pPr>
            <a:endParaRPr kumimoji="1" lang="en-US" altLang="zh-CN"/>
          </a:p>
          <a:p>
            <a:pPr marL="285750" indent="-285750">
              <a:buFont typeface="Arial" charset="0"/>
              <a:buChar char="•"/>
            </a:pPr>
            <a:r>
              <a:rPr lang="zh-CN" altLang="en-US"/>
              <a:t>图像处理中，分类可以用来检测图像中是否有人脸出现，动物类别等</a:t>
            </a:r>
            <a:endParaRPr lang="en-US" altLang="zh-CN"/>
          </a:p>
          <a:p>
            <a:pPr marL="285750" indent="-285750">
              <a:buFont typeface="Arial" charset="0"/>
              <a:buChar char="•"/>
            </a:pPr>
            <a:endParaRPr kumimoji="1" lang="en-US" altLang="zh-CN"/>
          </a:p>
          <a:p>
            <a:pPr marL="285750" indent="-285750">
              <a:buFont typeface="Arial" charset="0"/>
              <a:buChar char="•"/>
            </a:pPr>
            <a:r>
              <a:rPr lang="zh-CN" altLang="en-US"/>
              <a:t>手写识别中，分类可以用于识别手写的数字</a:t>
            </a:r>
            <a:endParaRPr lang="en-US" altLang="zh-CN"/>
          </a:p>
          <a:p>
            <a:pPr marL="285750" indent="-285750">
              <a:buFont typeface="Arial" charset="0"/>
              <a:buChar char="•"/>
            </a:pPr>
            <a:endParaRPr kumimoji="1" lang="en-US" altLang="zh-CN"/>
          </a:p>
          <a:p>
            <a:pPr marL="285750" indent="-285750">
              <a:buFont typeface="Arial" charset="0"/>
              <a:buChar char="•"/>
            </a:pPr>
            <a:r>
              <a:rPr lang="zh-CN" altLang="en-US"/>
              <a:t>文本分类，这里的文本可以是新闻报道、网页、电子邮件、学术论文</a:t>
            </a:r>
            <a:endParaRPr lang="en-US" altLang="zh-CN"/>
          </a:p>
          <a:p>
            <a:pPr marL="285750" indent="-285750">
              <a:buFont typeface="Arial" charset="0"/>
              <a:buChar char="•"/>
            </a:pPr>
            <a:endParaRPr kumimoji="1" lang="en-US" altLang="zh-CN"/>
          </a:p>
          <a:p>
            <a:pPr marL="285750" indent="-285750">
              <a:buFont typeface="Arial" charset="0"/>
              <a:buChar char="•"/>
            </a:pPr>
            <a:r>
              <a:rPr kumimoji="1" lang="mr-IN" altLang="zh-CN"/>
              <a:t>…</a:t>
            </a:r>
            <a:endParaRPr kumimoji="1" lang="en-US" altLang="zh-CN"/>
          </a:p>
          <a:p>
            <a:pPr marL="285750" indent="-285750">
              <a:buFont typeface="Arial" charset="0"/>
              <a:buChar char="•"/>
            </a:pPr>
            <a:endParaRPr kumimoji="1" lang="zh-CN" altLang="en-US"/>
          </a:p>
        </p:txBody>
      </p:sp>
    </p:spTree>
    <p:extLst>
      <p:ext uri="{BB962C8B-B14F-4D97-AF65-F5344CB8AC3E}">
        <p14:creationId xmlns:p14="http://schemas.microsoft.com/office/powerpoint/2010/main" val="11916849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35896" y="836712"/>
            <a:ext cx="1620957" cy="523220"/>
          </a:xfrm>
          <a:prstGeom prst="rect">
            <a:avLst/>
          </a:prstGeom>
          <a:noFill/>
        </p:spPr>
        <p:txBody>
          <a:bodyPr wrap="none" rtlCol="0">
            <a:spAutoFit/>
          </a:bodyPr>
          <a:lstStyle/>
          <a:p>
            <a:r>
              <a:rPr kumimoji="1" lang="zh-CN" altLang="en-US" sz="2800">
                <a:solidFill>
                  <a:schemeClr val="accent6">
                    <a:lumMod val="75000"/>
                  </a:schemeClr>
                </a:solidFill>
              </a:rPr>
              <a:t>回归问题</a:t>
            </a:r>
          </a:p>
        </p:txBody>
      </p:sp>
      <p:pic>
        <p:nvPicPr>
          <p:cNvPr id="2" name="图片 1"/>
          <p:cNvPicPr>
            <a:picLocks noChangeAspect="1"/>
          </p:cNvPicPr>
          <p:nvPr/>
        </p:nvPicPr>
        <p:blipFill>
          <a:blip r:embed="rId2"/>
          <a:stretch>
            <a:fillRect/>
          </a:stretch>
        </p:blipFill>
        <p:spPr>
          <a:xfrm>
            <a:off x="1115616" y="1628800"/>
            <a:ext cx="7154000" cy="3990279"/>
          </a:xfrm>
          <a:prstGeom prst="rect">
            <a:avLst/>
          </a:prstGeom>
        </p:spPr>
      </p:pic>
    </p:spTree>
    <p:extLst>
      <p:ext uri="{BB962C8B-B14F-4D97-AF65-F5344CB8AC3E}">
        <p14:creationId xmlns:p14="http://schemas.microsoft.com/office/powerpoint/2010/main" val="141006923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03648" y="1988840"/>
            <a:ext cx="6480720" cy="1200329"/>
          </a:xfrm>
          <a:prstGeom prst="rect">
            <a:avLst/>
          </a:prstGeom>
        </p:spPr>
        <p:txBody>
          <a:bodyPr wrap="square">
            <a:spAutoFit/>
          </a:bodyPr>
          <a:lstStyle/>
          <a:p>
            <a:r>
              <a:rPr lang="zh-CN" altLang="en-US" sz="2400" b="1" i="0">
                <a:solidFill>
                  <a:srgbClr val="333333"/>
                </a:solidFill>
                <a:effectLst/>
                <a:latin typeface="Helvetica Neue" charset="0"/>
              </a:rPr>
              <a:t>概念：</a:t>
            </a:r>
            <a:r>
              <a:rPr lang="zh-CN" altLang="en-US" sz="2400">
                <a:solidFill>
                  <a:srgbClr val="333333"/>
                </a:solidFill>
                <a:latin typeface="Helvetica Neue" charset="0"/>
              </a:rPr>
              <a:t>回归是监督学习的另一个重要问题。回归用于预测输入变量和输出变量之间的关系，</a:t>
            </a:r>
            <a:r>
              <a:rPr lang="zh-CN" altLang="en-US" sz="2400">
                <a:solidFill>
                  <a:srgbClr val="FF0000"/>
                </a:solidFill>
                <a:latin typeface="Helvetica Neue" charset="0"/>
              </a:rPr>
              <a:t>输出是连续型的值</a:t>
            </a:r>
            <a:r>
              <a:rPr lang="zh-CN" altLang="en-US" sz="2400">
                <a:solidFill>
                  <a:srgbClr val="333333"/>
                </a:solidFill>
                <a:latin typeface="Helvetica Neue" charset="0"/>
              </a:rPr>
              <a:t>。</a:t>
            </a:r>
          </a:p>
        </p:txBody>
      </p:sp>
    </p:spTree>
    <p:extLst>
      <p:ext uri="{BB962C8B-B14F-4D97-AF65-F5344CB8AC3E}">
        <p14:creationId xmlns:p14="http://schemas.microsoft.com/office/powerpoint/2010/main" val="155155438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35896" y="836712"/>
            <a:ext cx="2698175" cy="523220"/>
          </a:xfrm>
          <a:prstGeom prst="rect">
            <a:avLst/>
          </a:prstGeom>
          <a:noFill/>
        </p:spPr>
        <p:txBody>
          <a:bodyPr wrap="none" rtlCol="0">
            <a:spAutoFit/>
          </a:bodyPr>
          <a:lstStyle/>
          <a:p>
            <a:r>
              <a:rPr kumimoji="1" lang="zh-CN" altLang="en-US" sz="2800">
                <a:solidFill>
                  <a:schemeClr val="accent6">
                    <a:lumMod val="75000"/>
                  </a:schemeClr>
                </a:solidFill>
              </a:rPr>
              <a:t>回归问题的应用</a:t>
            </a:r>
          </a:p>
        </p:txBody>
      </p:sp>
      <p:sp>
        <p:nvSpPr>
          <p:cNvPr id="5" name="文本框 4"/>
          <p:cNvSpPr txBox="1"/>
          <p:nvPr/>
        </p:nvSpPr>
        <p:spPr>
          <a:xfrm>
            <a:off x="1259632" y="1916832"/>
            <a:ext cx="5551520" cy="3416320"/>
          </a:xfrm>
          <a:prstGeom prst="rect">
            <a:avLst/>
          </a:prstGeom>
          <a:noFill/>
        </p:spPr>
        <p:txBody>
          <a:bodyPr wrap="none" rtlCol="0">
            <a:spAutoFit/>
          </a:bodyPr>
          <a:lstStyle/>
          <a:p>
            <a:r>
              <a:rPr lang="zh-CN" altLang="en-US"/>
              <a:t>回归在多领域也有广泛的应用</a:t>
            </a:r>
            <a:endParaRPr lang="en-US" altLang="zh-CN"/>
          </a:p>
          <a:p>
            <a:endParaRPr kumimoji="1" lang="en-US" altLang="zh-CN"/>
          </a:p>
          <a:p>
            <a:pPr marL="285750" indent="-285750">
              <a:buFont typeface="Arial" charset="0"/>
              <a:buChar char="•"/>
            </a:pPr>
            <a:r>
              <a:rPr lang="zh-CN" altLang="en-US"/>
              <a:t>房价预测，根据某地历史房价数据，进行一个预测</a:t>
            </a:r>
            <a:endParaRPr lang="en-US" altLang="zh-CN"/>
          </a:p>
          <a:p>
            <a:pPr marL="285750" indent="-285750">
              <a:buFont typeface="Arial" charset="0"/>
              <a:buChar char="•"/>
            </a:pPr>
            <a:endParaRPr lang="en-US" altLang="zh-CN"/>
          </a:p>
          <a:p>
            <a:pPr marL="285750" indent="-285750">
              <a:buFont typeface="Arial" charset="0"/>
              <a:buChar char="•"/>
            </a:pPr>
            <a:endParaRPr lang="en-US" altLang="zh-CN"/>
          </a:p>
          <a:p>
            <a:pPr marL="285750" indent="-285750">
              <a:buFont typeface="Arial" charset="0"/>
              <a:buChar char="•"/>
            </a:pPr>
            <a:r>
              <a:rPr lang="zh-CN" altLang="en-US"/>
              <a:t>金融信息，每日股票走向</a:t>
            </a:r>
            <a:endParaRPr lang="en-US" altLang="zh-CN"/>
          </a:p>
          <a:p>
            <a:pPr marL="285750" indent="-285750">
              <a:buFont typeface="Arial" charset="0"/>
              <a:buChar char="•"/>
            </a:pPr>
            <a:endParaRPr lang="en-US" altLang="zh-CN"/>
          </a:p>
          <a:p>
            <a:pPr marL="285750" indent="-285750">
              <a:buFont typeface="Arial" charset="0"/>
              <a:buChar char="•"/>
            </a:pPr>
            <a:endParaRPr lang="en-US" altLang="zh-CN"/>
          </a:p>
          <a:p>
            <a:pPr marL="285750" indent="-285750">
              <a:buFont typeface="Arial" charset="0"/>
              <a:buChar char="•"/>
            </a:pPr>
            <a:r>
              <a:rPr lang="mr-IN" altLang="zh-CN"/>
              <a:t>…</a:t>
            </a:r>
            <a:endParaRPr lang="en-US" altLang="zh-CN"/>
          </a:p>
          <a:p>
            <a:pPr marL="285750" indent="-285750">
              <a:buFont typeface="Arial" charset="0"/>
              <a:buChar char="•"/>
            </a:pPr>
            <a:endParaRPr kumimoji="1" lang="en-US" altLang="zh-CN"/>
          </a:p>
          <a:p>
            <a:pPr marL="285750" indent="-285750">
              <a:buFont typeface="Arial" charset="0"/>
              <a:buChar char="•"/>
            </a:pPr>
            <a:endParaRPr kumimoji="1" lang="en-US" altLang="zh-CN"/>
          </a:p>
          <a:p>
            <a:pPr marL="285750" indent="-285750">
              <a:buFont typeface="Arial" charset="0"/>
              <a:buChar char="•"/>
            </a:pPr>
            <a:endParaRPr kumimoji="1" lang="zh-CN" altLang="en-US"/>
          </a:p>
        </p:txBody>
      </p:sp>
    </p:spTree>
    <p:extLst>
      <p:ext uri="{BB962C8B-B14F-4D97-AF65-F5344CB8AC3E}">
        <p14:creationId xmlns:p14="http://schemas.microsoft.com/office/powerpoint/2010/main" val="8063998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30968" y="1347537"/>
            <a:ext cx="5313240" cy="3416320"/>
          </a:xfrm>
          <a:prstGeom prst="rect">
            <a:avLst/>
          </a:prstGeom>
          <a:noFill/>
        </p:spPr>
        <p:txBody>
          <a:bodyPr wrap="square" rtlCol="0">
            <a:spAutoFit/>
          </a:bodyPr>
          <a:lstStyle/>
          <a:p>
            <a:r>
              <a:rPr kumimoji="1" lang="zh-CN" altLang="en-US" sz="2400"/>
              <a:t>说一下它们具体问题类别：</a:t>
            </a:r>
            <a:endParaRPr kumimoji="1" lang="en-US" altLang="zh-CN" sz="2400"/>
          </a:p>
          <a:p>
            <a:endParaRPr kumimoji="1" lang="en-US" altLang="zh-CN" sz="2400"/>
          </a:p>
          <a:p>
            <a:r>
              <a:rPr kumimoji="1" lang="en-US" altLang="zh-CN" sz="2400"/>
              <a:t>1</a:t>
            </a:r>
            <a:r>
              <a:rPr kumimoji="1" lang="zh-CN" altLang="en-US" sz="2400"/>
              <a:t>、</a:t>
            </a:r>
            <a:r>
              <a:rPr lang="zh-CN" altLang="en-US" sz="2400"/>
              <a:t>预测明天的气温是多少度？</a:t>
            </a:r>
            <a:endParaRPr lang="en-US" altLang="zh-CN" sz="2400"/>
          </a:p>
          <a:p>
            <a:endParaRPr lang="en-US" altLang="zh-CN" sz="2400"/>
          </a:p>
          <a:p>
            <a:r>
              <a:rPr lang="en-US" altLang="zh-CN" sz="2400"/>
              <a:t>2</a:t>
            </a:r>
            <a:r>
              <a:rPr lang="zh-CN" altLang="en-US" sz="2400"/>
              <a:t>、预测明天是阴、晴还是雨？</a:t>
            </a:r>
            <a:endParaRPr lang="en-US" altLang="zh-CN" sz="2400"/>
          </a:p>
          <a:p>
            <a:endParaRPr kumimoji="1" lang="en-US" altLang="zh-CN" sz="2400"/>
          </a:p>
          <a:p>
            <a:r>
              <a:rPr kumimoji="1" lang="en-US" altLang="zh-CN" sz="2400"/>
              <a:t>3</a:t>
            </a:r>
            <a:r>
              <a:rPr kumimoji="1" lang="zh-CN" altLang="en-US" sz="2400"/>
              <a:t>、人脸年龄预测？</a:t>
            </a:r>
            <a:endParaRPr kumimoji="1" lang="en-US" altLang="zh-CN" sz="2400"/>
          </a:p>
          <a:p>
            <a:endParaRPr kumimoji="1" lang="en-US" altLang="zh-CN" sz="2400"/>
          </a:p>
          <a:p>
            <a:r>
              <a:rPr kumimoji="1" lang="en-US" altLang="zh-CN" sz="2400"/>
              <a:t>4</a:t>
            </a:r>
            <a:r>
              <a:rPr kumimoji="1" lang="zh-CN" altLang="en-US" sz="2400"/>
              <a:t>、人脸识别？</a:t>
            </a:r>
            <a:endParaRPr kumimoji="1" lang="en-US" altLang="zh-CN" sz="2400"/>
          </a:p>
        </p:txBody>
      </p:sp>
    </p:spTree>
    <p:extLst>
      <p:ext uri="{BB962C8B-B14F-4D97-AF65-F5344CB8AC3E}">
        <p14:creationId xmlns:p14="http://schemas.microsoft.com/office/powerpoint/2010/main" val="2539794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9552" y="1655325"/>
            <a:ext cx="3617385" cy="3468124"/>
          </a:xfrm>
          <a:prstGeom prst="rect">
            <a:avLst/>
          </a:prstGeom>
        </p:spPr>
      </p:pic>
      <p:pic>
        <p:nvPicPr>
          <p:cNvPr id="7" name="图片 6"/>
          <p:cNvPicPr>
            <a:picLocks noChangeAspect="1"/>
          </p:cNvPicPr>
          <p:nvPr/>
        </p:nvPicPr>
        <p:blipFill>
          <a:blip r:embed="rId3"/>
          <a:stretch>
            <a:fillRect/>
          </a:stretch>
        </p:blipFill>
        <p:spPr>
          <a:xfrm>
            <a:off x="4788024" y="2060848"/>
            <a:ext cx="4136970" cy="2657078"/>
          </a:xfrm>
          <a:prstGeom prst="rect">
            <a:avLst/>
          </a:prstGeom>
        </p:spPr>
      </p:pic>
    </p:spTree>
    <p:extLst>
      <p:ext uri="{BB962C8B-B14F-4D97-AF65-F5344CB8AC3E}">
        <p14:creationId xmlns:p14="http://schemas.microsoft.com/office/powerpoint/2010/main" val="39844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7544" y="1425948"/>
            <a:ext cx="2016136" cy="3048124"/>
          </a:xfrm>
          <a:prstGeom prst="rect">
            <a:avLst/>
          </a:prstGeom>
        </p:spPr>
      </p:pic>
      <p:pic>
        <p:nvPicPr>
          <p:cNvPr id="3" name="图片 2"/>
          <p:cNvPicPr>
            <a:picLocks noChangeAspect="1"/>
          </p:cNvPicPr>
          <p:nvPr/>
        </p:nvPicPr>
        <p:blipFill>
          <a:blip r:embed="rId3"/>
          <a:stretch>
            <a:fillRect/>
          </a:stretch>
        </p:blipFill>
        <p:spPr>
          <a:xfrm>
            <a:off x="6372200" y="1500397"/>
            <a:ext cx="2375271" cy="2899227"/>
          </a:xfrm>
          <a:prstGeom prst="rect">
            <a:avLst/>
          </a:prstGeom>
        </p:spPr>
      </p:pic>
      <p:pic>
        <p:nvPicPr>
          <p:cNvPr id="4" name="图片 3"/>
          <p:cNvPicPr>
            <a:picLocks noChangeAspect="1"/>
          </p:cNvPicPr>
          <p:nvPr/>
        </p:nvPicPr>
        <p:blipFill>
          <a:blip r:embed="rId4"/>
          <a:stretch>
            <a:fillRect/>
          </a:stretch>
        </p:blipFill>
        <p:spPr>
          <a:xfrm>
            <a:off x="3347864" y="1530685"/>
            <a:ext cx="2427982" cy="2838650"/>
          </a:xfrm>
          <a:prstGeom prst="rect">
            <a:avLst/>
          </a:prstGeom>
        </p:spPr>
      </p:pic>
    </p:spTree>
    <p:extLst>
      <p:ext uri="{BB962C8B-B14F-4D97-AF65-F5344CB8AC3E}">
        <p14:creationId xmlns:p14="http://schemas.microsoft.com/office/powerpoint/2010/main" val="82454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403648" y="836712"/>
            <a:ext cx="6336704" cy="998984"/>
          </a:xfrm>
        </p:spPr>
        <p:txBody>
          <a:bodyPr>
            <a:normAutofit/>
          </a:bodyPr>
          <a:lstStyle/>
          <a:p>
            <a:r>
              <a:rPr lang="zh-CN" altLang="en-US" sz="3600" dirty="0">
                <a:solidFill>
                  <a:srgbClr val="0070C0"/>
                </a:solidFill>
                <a:latin typeface="Helvetica Neue" charset="0"/>
                <a:ea typeface="+mn-ea"/>
                <a:cs typeface="+mn-cs"/>
              </a:rPr>
              <a:t>课程定位以及学习目标</a:t>
            </a:r>
          </a:p>
        </p:txBody>
      </p:sp>
      <p:sp>
        <p:nvSpPr>
          <p:cNvPr id="5" name="文本框 4"/>
          <p:cNvSpPr txBox="1"/>
          <p:nvPr/>
        </p:nvSpPr>
        <p:spPr>
          <a:xfrm>
            <a:off x="1547664" y="2636912"/>
            <a:ext cx="7167347" cy="1477328"/>
          </a:xfrm>
          <a:prstGeom prst="rect">
            <a:avLst/>
          </a:prstGeom>
          <a:noFill/>
        </p:spPr>
        <p:txBody>
          <a:bodyPr wrap="none" rtlCol="0">
            <a:spAutoFit/>
          </a:bodyPr>
          <a:lstStyle/>
          <a:p>
            <a:pPr marL="285750" indent="-285750">
              <a:buFont typeface="Arial" charset="0"/>
              <a:buChar char="•"/>
            </a:pPr>
            <a:r>
              <a:rPr kumimoji="1" lang="zh-CN" altLang="en-US">
                <a:solidFill>
                  <a:srgbClr val="FF0000"/>
                </a:solidFill>
              </a:rPr>
              <a:t>以算法、案例为驱动的学习，浅显易懂的数学知识</a:t>
            </a:r>
            <a:endParaRPr kumimoji="1" lang="en-US" altLang="zh-CN">
              <a:solidFill>
                <a:srgbClr val="FF0000"/>
              </a:solidFill>
            </a:endParaRPr>
          </a:p>
          <a:p>
            <a:pPr marL="285750" indent="-285750">
              <a:buFont typeface="Arial" charset="0"/>
              <a:buChar char="•"/>
            </a:pPr>
            <a:endParaRPr kumimoji="1" lang="en-US" altLang="zh-CN"/>
          </a:p>
          <a:p>
            <a:pPr marL="285750" indent="-285750">
              <a:buFont typeface="Arial" charset="0"/>
              <a:buChar char="•"/>
            </a:pPr>
            <a:r>
              <a:rPr kumimoji="1" lang="zh-CN" altLang="en-US"/>
              <a:t>掌握算法基本的原理，能够结合场景解决实际问题</a:t>
            </a:r>
            <a:endParaRPr kumimoji="1" lang="en-US" altLang="zh-CN"/>
          </a:p>
          <a:p>
            <a:pPr marL="285750" indent="-285750">
              <a:buFont typeface="Arial" charset="0"/>
              <a:buChar char="•"/>
            </a:pPr>
            <a:endParaRPr kumimoji="1" lang="en-US" altLang="zh-CN"/>
          </a:p>
          <a:p>
            <a:pPr marL="285750" indent="-285750">
              <a:buFont typeface="Arial" charset="0"/>
              <a:buChar char="•"/>
            </a:pPr>
            <a:r>
              <a:rPr kumimoji="1" lang="zh-CN" altLang="en-US"/>
              <a:t>参考书比较晦涩难懂，不建议去直接读，需要一些基本的数学素养</a:t>
            </a:r>
            <a:endParaRPr kumimoji="1" lang="en-US" altLang="zh-CN"/>
          </a:p>
        </p:txBody>
      </p:sp>
    </p:spTree>
    <p:extLst>
      <p:ext uri="{BB962C8B-B14F-4D97-AF65-F5344CB8AC3E}">
        <p14:creationId xmlns:p14="http://schemas.microsoft.com/office/powerpoint/2010/main" val="20467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47864" y="2924944"/>
            <a:ext cx="2339102" cy="523220"/>
          </a:xfrm>
          <a:prstGeom prst="rect">
            <a:avLst/>
          </a:prstGeom>
          <a:noFill/>
        </p:spPr>
        <p:txBody>
          <a:bodyPr wrap="none" rtlCol="0">
            <a:spAutoFit/>
          </a:bodyPr>
          <a:lstStyle/>
          <a:p>
            <a:r>
              <a:rPr kumimoji="1" lang="zh-CN" altLang="en-US" sz="2800">
                <a:solidFill>
                  <a:srgbClr val="0070C0"/>
                </a:solidFill>
              </a:rPr>
              <a:t>企业现状分析</a:t>
            </a:r>
          </a:p>
        </p:txBody>
      </p:sp>
    </p:spTree>
    <p:extLst>
      <p:ext uri="{BB962C8B-B14F-4D97-AF65-F5344CB8AC3E}">
        <p14:creationId xmlns:p14="http://schemas.microsoft.com/office/powerpoint/2010/main" val="177212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764704"/>
            <a:ext cx="7272808" cy="724942"/>
          </a:xfrm>
        </p:spPr>
        <p:txBody>
          <a:bodyPr>
            <a:normAutofit fontScale="90000"/>
          </a:bodyPr>
          <a:lstStyle/>
          <a:p>
            <a:r>
              <a:rPr kumimoji="1" lang="zh-CN" altLang="en-US" dirty="0" smtClean="0"/>
              <a:t>课程第一天</a:t>
            </a:r>
            <a:endParaRPr kumimoji="1" lang="zh-CN" altLang="en-US" dirty="0"/>
          </a:p>
        </p:txBody>
      </p:sp>
      <p:sp>
        <p:nvSpPr>
          <p:cNvPr id="4" name="文本框 3"/>
          <p:cNvSpPr txBox="1"/>
          <p:nvPr/>
        </p:nvSpPr>
        <p:spPr>
          <a:xfrm>
            <a:off x="3491880" y="2276872"/>
            <a:ext cx="5040560" cy="2677656"/>
          </a:xfrm>
          <a:prstGeom prst="rect">
            <a:avLst/>
          </a:prstGeom>
          <a:noFill/>
        </p:spPr>
        <p:txBody>
          <a:bodyPr wrap="square" rtlCol="0">
            <a:spAutoFit/>
          </a:bodyPr>
          <a:lstStyle/>
          <a:p>
            <a:r>
              <a:rPr kumimoji="1" lang="en-US" altLang="zh-CN" sz="2400" dirty="0" smtClean="0"/>
              <a:t>1</a:t>
            </a:r>
            <a:r>
              <a:rPr kumimoji="1" lang="zh-CN" altLang="en-US" sz="2400" dirty="0" smtClean="0"/>
              <a:t>、机器学习概述</a:t>
            </a:r>
            <a:endParaRPr kumimoji="1" lang="en-US" altLang="zh-CN" sz="2400" dirty="0" smtClean="0"/>
          </a:p>
          <a:p>
            <a:endParaRPr kumimoji="1" lang="en-US" altLang="zh-CN" sz="2400" dirty="0" smtClean="0"/>
          </a:p>
          <a:p>
            <a:r>
              <a:rPr kumimoji="1" lang="en-US" altLang="zh-CN" sz="2400" dirty="0" smtClean="0">
                <a:solidFill>
                  <a:srgbClr val="FF0000"/>
                </a:solidFill>
              </a:rPr>
              <a:t>2</a:t>
            </a:r>
            <a:r>
              <a:rPr kumimoji="1" lang="zh-CN" altLang="en-US" sz="2400" dirty="0" smtClean="0">
                <a:solidFill>
                  <a:srgbClr val="FF0000"/>
                </a:solidFill>
              </a:rPr>
              <a:t>、数据来源与类型</a:t>
            </a:r>
            <a:endParaRPr kumimoji="1" lang="en-US" altLang="zh-CN" sz="2400" dirty="0" smtClean="0">
              <a:solidFill>
                <a:srgbClr val="FF0000"/>
              </a:solidFill>
            </a:endParaRPr>
          </a:p>
          <a:p>
            <a:endParaRPr kumimoji="1" lang="en-US" altLang="zh-CN" sz="2400" dirty="0">
              <a:solidFill>
                <a:srgbClr val="FF0000"/>
              </a:solidFill>
            </a:endParaRPr>
          </a:p>
          <a:p>
            <a:r>
              <a:rPr kumimoji="1" lang="en-US" altLang="zh-CN" sz="2400" dirty="0" smtClean="0">
                <a:solidFill>
                  <a:srgbClr val="FF0000"/>
                </a:solidFill>
              </a:rPr>
              <a:t>3</a:t>
            </a:r>
            <a:r>
              <a:rPr kumimoji="1" lang="zh-CN" altLang="en-US" sz="2400" dirty="0" smtClean="0">
                <a:solidFill>
                  <a:srgbClr val="FF0000"/>
                </a:solidFill>
              </a:rPr>
              <a:t>、数据的特征工程</a:t>
            </a:r>
            <a:endParaRPr kumimoji="1" lang="en-US" altLang="zh-CN" sz="2400" dirty="0" smtClean="0">
              <a:solidFill>
                <a:srgbClr val="FF0000"/>
              </a:solidFill>
            </a:endParaRPr>
          </a:p>
          <a:p>
            <a:endParaRPr kumimoji="1" lang="en-US" altLang="zh-CN" sz="2400" dirty="0">
              <a:solidFill>
                <a:srgbClr val="FF0000"/>
              </a:solidFill>
            </a:endParaRPr>
          </a:p>
          <a:p>
            <a:r>
              <a:rPr kumimoji="1" lang="en-US" altLang="zh-CN" sz="2400" dirty="0">
                <a:solidFill>
                  <a:srgbClr val="FF0000"/>
                </a:solidFill>
              </a:rPr>
              <a:t>4</a:t>
            </a:r>
            <a:r>
              <a:rPr kumimoji="1" lang="zh-CN" altLang="en-US" sz="2400" dirty="0">
                <a:solidFill>
                  <a:srgbClr val="FF0000"/>
                </a:solidFill>
              </a:rPr>
              <a:t>、机器学习基础</a:t>
            </a:r>
            <a:endParaRPr kumimoji="1" lang="en-US" altLang="zh-CN" sz="2400" dirty="0">
              <a:solidFill>
                <a:srgbClr val="FF0000"/>
              </a:solidFill>
            </a:endParaRPr>
          </a:p>
        </p:txBody>
      </p:sp>
    </p:spTree>
    <p:extLst>
      <p:ext uri="{BB962C8B-B14F-4D97-AF65-F5344CB8AC3E}">
        <p14:creationId xmlns:p14="http://schemas.microsoft.com/office/powerpoint/2010/main" val="2673224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4337" y="620688"/>
            <a:ext cx="7920880" cy="926976"/>
          </a:xfrm>
        </p:spPr>
        <p:txBody>
          <a:bodyPr>
            <a:normAutofit/>
          </a:bodyPr>
          <a:lstStyle/>
          <a:p>
            <a:r>
              <a:rPr kumimoji="1" lang="zh-CN" altLang="en-US" sz="4000" dirty="0" smtClean="0"/>
              <a:t>机器学习概述</a:t>
            </a:r>
            <a:endParaRPr kumimoji="1" lang="zh-CN" altLang="en-US" sz="4000" dirty="0"/>
          </a:p>
        </p:txBody>
      </p:sp>
      <p:sp>
        <p:nvSpPr>
          <p:cNvPr id="3" name="文本框 2"/>
          <p:cNvSpPr txBox="1"/>
          <p:nvPr/>
        </p:nvSpPr>
        <p:spPr>
          <a:xfrm>
            <a:off x="3026285" y="2355264"/>
            <a:ext cx="3417923" cy="2369880"/>
          </a:xfrm>
          <a:prstGeom prst="rect">
            <a:avLst/>
          </a:prstGeom>
          <a:noFill/>
        </p:spPr>
        <p:txBody>
          <a:bodyPr wrap="none" rtlCol="0">
            <a:spAutoFit/>
          </a:bodyPr>
          <a:lstStyle/>
          <a:p>
            <a:r>
              <a:rPr kumimoji="1" lang="en-US" altLang="zh-CN" sz="2400" dirty="0" smtClean="0"/>
              <a:t>1</a:t>
            </a:r>
            <a:r>
              <a:rPr kumimoji="1" lang="zh-CN" altLang="en-US" sz="2400" dirty="0" smtClean="0"/>
              <a:t>、什么是机器学习</a:t>
            </a:r>
            <a:endParaRPr kumimoji="1" lang="en-US" altLang="zh-CN" sz="2400" dirty="0" smtClean="0"/>
          </a:p>
          <a:p>
            <a:endParaRPr kumimoji="1" lang="en-US" altLang="zh-CN" sz="2400" dirty="0"/>
          </a:p>
          <a:p>
            <a:r>
              <a:rPr kumimoji="1" lang="en-US" altLang="zh-CN" sz="2400" dirty="0" smtClean="0"/>
              <a:t>2</a:t>
            </a:r>
            <a:r>
              <a:rPr kumimoji="1" lang="zh-CN" altLang="en-US" sz="2400" dirty="0" smtClean="0"/>
              <a:t>、为什么需要机器学习</a:t>
            </a:r>
            <a:endParaRPr kumimoji="1" lang="en-US" altLang="zh-CN" sz="2400" dirty="0"/>
          </a:p>
          <a:p>
            <a:endParaRPr kumimoji="1" lang="en-US" altLang="zh-CN" sz="2400" dirty="0" smtClean="0"/>
          </a:p>
          <a:p>
            <a:r>
              <a:rPr kumimoji="1" lang="en-US" altLang="zh-CN" sz="2400" dirty="0" smtClean="0"/>
              <a:t>3</a:t>
            </a:r>
            <a:r>
              <a:rPr kumimoji="1" lang="zh-CN" altLang="en-US" sz="2400" dirty="0" smtClean="0"/>
              <a:t>、机器学习的应用场景</a:t>
            </a:r>
            <a:endParaRPr kumimoji="1" lang="en-US" altLang="zh-CN" sz="2400" dirty="0" smtClean="0"/>
          </a:p>
          <a:p>
            <a:endParaRPr kumimoji="1" lang="en-US" altLang="zh-CN" sz="2800" dirty="0"/>
          </a:p>
        </p:txBody>
      </p:sp>
    </p:spTree>
    <p:extLst>
      <p:ext uri="{BB962C8B-B14F-4D97-AF65-F5344CB8AC3E}">
        <p14:creationId xmlns:p14="http://schemas.microsoft.com/office/powerpoint/2010/main" val="3518545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47664" y="980728"/>
            <a:ext cx="5744418" cy="4949498"/>
          </a:xfrm>
          <a:prstGeom prst="rect">
            <a:avLst/>
          </a:prstGeom>
        </p:spPr>
      </p:pic>
    </p:spTree>
    <p:extLst>
      <p:ext uri="{BB962C8B-B14F-4D97-AF65-F5344CB8AC3E}">
        <p14:creationId xmlns:p14="http://schemas.microsoft.com/office/powerpoint/2010/main" val="1407384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94103" y="2204864"/>
            <a:ext cx="4121150" cy="2825750"/>
          </a:xfrm>
          <a:prstGeom prst="rect">
            <a:avLst/>
          </a:prstGeom>
        </p:spPr>
      </p:pic>
      <p:sp>
        <p:nvSpPr>
          <p:cNvPr id="4" name="文本框 3"/>
          <p:cNvSpPr txBox="1"/>
          <p:nvPr/>
        </p:nvSpPr>
        <p:spPr>
          <a:xfrm>
            <a:off x="6516216" y="3573560"/>
            <a:ext cx="2037737" cy="369332"/>
          </a:xfrm>
          <a:prstGeom prst="rect">
            <a:avLst/>
          </a:prstGeom>
          <a:noFill/>
        </p:spPr>
        <p:txBody>
          <a:bodyPr wrap="none" rtlCol="0">
            <a:spAutoFit/>
          </a:bodyPr>
          <a:lstStyle/>
          <a:p>
            <a:r>
              <a:rPr kumimoji="1" lang="zh-CN" altLang="en-US"/>
              <a:t>图灵测试（</a:t>
            </a:r>
            <a:r>
              <a:rPr kumimoji="1" lang="en-US" altLang="zh-CN"/>
              <a:t>1950</a:t>
            </a:r>
            <a:r>
              <a:rPr kumimoji="1" lang="zh-CN" altLang="en-US"/>
              <a:t>）</a:t>
            </a:r>
          </a:p>
        </p:txBody>
      </p:sp>
      <p:pic>
        <p:nvPicPr>
          <p:cNvPr id="3" name="图片 2"/>
          <p:cNvPicPr>
            <a:picLocks noChangeAspect="1"/>
          </p:cNvPicPr>
          <p:nvPr/>
        </p:nvPicPr>
        <p:blipFill>
          <a:blip r:embed="rId3"/>
          <a:stretch>
            <a:fillRect/>
          </a:stretch>
        </p:blipFill>
        <p:spPr>
          <a:xfrm>
            <a:off x="1382135" y="2408966"/>
            <a:ext cx="926584" cy="1164050"/>
          </a:xfrm>
          <a:prstGeom prst="rect">
            <a:avLst/>
          </a:prstGeom>
        </p:spPr>
      </p:pic>
      <p:sp>
        <p:nvSpPr>
          <p:cNvPr id="5" name="文本框 4"/>
          <p:cNvSpPr txBox="1"/>
          <p:nvPr/>
        </p:nvSpPr>
        <p:spPr>
          <a:xfrm>
            <a:off x="6012160" y="2471774"/>
            <a:ext cx="2089033" cy="646331"/>
          </a:xfrm>
          <a:prstGeom prst="rect">
            <a:avLst/>
          </a:prstGeom>
          <a:noFill/>
        </p:spPr>
        <p:txBody>
          <a:bodyPr wrap="none" rtlCol="0">
            <a:spAutoFit/>
          </a:bodyPr>
          <a:lstStyle/>
          <a:p>
            <a:r>
              <a:rPr kumimoji="1" lang="zh-CN" altLang="en-US"/>
              <a:t>“人工智能之父”</a:t>
            </a:r>
            <a:endParaRPr kumimoji="1" lang="en-US" altLang="zh-CN"/>
          </a:p>
          <a:p>
            <a:r>
              <a:rPr kumimoji="1" lang="en-US" altLang="zh-CN"/>
              <a:t>	</a:t>
            </a:r>
            <a:r>
              <a:rPr kumimoji="1" lang="zh-CN" altLang="en-US"/>
              <a:t>艾伦</a:t>
            </a:r>
            <a:r>
              <a:rPr kumimoji="1" lang="en-US" altLang="zh-CN"/>
              <a:t>.</a:t>
            </a:r>
            <a:r>
              <a:rPr kumimoji="1" lang="zh-CN" altLang="en-US"/>
              <a:t>图灵</a:t>
            </a:r>
          </a:p>
        </p:txBody>
      </p:sp>
    </p:spTree>
    <p:extLst>
      <p:ext uri="{BB962C8B-B14F-4D97-AF65-F5344CB8AC3E}">
        <p14:creationId xmlns:p14="http://schemas.microsoft.com/office/powerpoint/2010/main" val="1427856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836712"/>
            <a:ext cx="6336704" cy="998984"/>
          </a:xfrm>
        </p:spPr>
        <p:txBody>
          <a:bodyPr>
            <a:normAutofit/>
          </a:bodyPr>
          <a:lstStyle/>
          <a:p>
            <a:r>
              <a:rPr lang="zh-CN" altLang="en-US" sz="3600" dirty="0">
                <a:solidFill>
                  <a:srgbClr val="0070C0"/>
                </a:solidFill>
                <a:latin typeface="Helvetica Neue" charset="0"/>
                <a:ea typeface="+mn-ea"/>
                <a:cs typeface="+mn-cs"/>
              </a:rPr>
              <a:t>什么是机器学习</a:t>
            </a:r>
          </a:p>
        </p:txBody>
      </p:sp>
      <p:sp>
        <p:nvSpPr>
          <p:cNvPr id="4" name="文本框 3"/>
          <p:cNvSpPr txBox="1"/>
          <p:nvPr/>
        </p:nvSpPr>
        <p:spPr>
          <a:xfrm>
            <a:off x="1387707" y="2924944"/>
            <a:ext cx="6878989" cy="830997"/>
          </a:xfrm>
          <a:prstGeom prst="rect">
            <a:avLst/>
          </a:prstGeom>
          <a:noFill/>
        </p:spPr>
        <p:txBody>
          <a:bodyPr wrap="square" rtlCol="0">
            <a:spAutoFit/>
          </a:bodyPr>
          <a:lstStyle/>
          <a:p>
            <a:r>
              <a:rPr lang="zh-CN" altLang="en-US" sz="2400" b="1" dirty="0"/>
              <a:t>机器</a:t>
            </a:r>
            <a:r>
              <a:rPr lang="zh-CN" altLang="en-US" sz="2400" b="1" dirty="0" smtClean="0"/>
              <a:t>学习是从</a:t>
            </a:r>
            <a:r>
              <a:rPr lang="zh-CN" altLang="en-US" sz="2400" b="1" dirty="0">
                <a:solidFill>
                  <a:srgbClr val="FF0000"/>
                </a:solidFill>
              </a:rPr>
              <a:t>数据</a:t>
            </a:r>
            <a:r>
              <a:rPr lang="zh-CN" altLang="en-US" sz="2400" b="1" dirty="0"/>
              <a:t>中自动分析获得</a:t>
            </a:r>
            <a:r>
              <a:rPr lang="zh-CN" altLang="en-US" sz="2400" b="1" dirty="0">
                <a:solidFill>
                  <a:srgbClr val="FF0000"/>
                </a:solidFill>
              </a:rPr>
              <a:t>规律（模型）</a:t>
            </a:r>
            <a:r>
              <a:rPr lang="zh-CN" altLang="en-US" sz="2400" b="1" dirty="0"/>
              <a:t>，并利用规律对</a:t>
            </a:r>
            <a:r>
              <a:rPr lang="zh-CN" altLang="en-US" sz="2400" b="1" dirty="0">
                <a:solidFill>
                  <a:srgbClr val="FF0000"/>
                </a:solidFill>
              </a:rPr>
              <a:t>未知数据进行</a:t>
            </a:r>
            <a:r>
              <a:rPr lang="zh-CN" altLang="en-US" sz="2400" b="1" dirty="0" smtClean="0">
                <a:solidFill>
                  <a:srgbClr val="FF0000"/>
                </a:solidFill>
              </a:rPr>
              <a:t>预测</a:t>
            </a:r>
            <a:endParaRPr kumimoji="1" lang="zh-CN" altLang="en-US" sz="2400" dirty="0">
              <a:solidFill>
                <a:srgbClr val="FF0000"/>
              </a:solidFill>
            </a:endParaRPr>
          </a:p>
        </p:txBody>
      </p:sp>
    </p:spTree>
    <p:extLst>
      <p:ext uri="{BB962C8B-B14F-4D97-AF65-F5344CB8AC3E}">
        <p14:creationId xmlns:p14="http://schemas.microsoft.com/office/powerpoint/2010/main" val="15961685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980728"/>
            <a:ext cx="3776327" cy="104546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83" y="3212976"/>
            <a:ext cx="3491880" cy="2487872"/>
          </a:xfrm>
          <a:prstGeom prst="rect">
            <a:avLst/>
          </a:prstGeom>
        </p:spPr>
      </p:pic>
      <p:pic>
        <p:nvPicPr>
          <p:cNvPr id="7" name="图片 6"/>
          <p:cNvPicPr>
            <a:picLocks noChangeAspect="1"/>
          </p:cNvPicPr>
          <p:nvPr/>
        </p:nvPicPr>
        <p:blipFill>
          <a:blip r:embed="rId4"/>
          <a:stretch>
            <a:fillRect/>
          </a:stretch>
        </p:blipFill>
        <p:spPr>
          <a:xfrm>
            <a:off x="5220072" y="2780928"/>
            <a:ext cx="3257550" cy="1079500"/>
          </a:xfrm>
          <a:prstGeom prst="rect">
            <a:avLst/>
          </a:prstGeom>
        </p:spPr>
      </p:pic>
      <p:sp>
        <p:nvSpPr>
          <p:cNvPr id="8" name="文本框 7"/>
          <p:cNvSpPr txBox="1"/>
          <p:nvPr/>
        </p:nvSpPr>
        <p:spPr>
          <a:xfrm>
            <a:off x="6516216" y="2132856"/>
            <a:ext cx="1800200" cy="369332"/>
          </a:xfrm>
          <a:prstGeom prst="rect">
            <a:avLst/>
          </a:prstGeom>
          <a:noFill/>
        </p:spPr>
        <p:txBody>
          <a:bodyPr wrap="square" rtlCol="0">
            <a:spAutoFit/>
          </a:bodyPr>
          <a:lstStyle/>
          <a:p>
            <a:r>
              <a:rPr kumimoji="1" lang="zh-CN" altLang="en-US" smtClean="0"/>
              <a:t>结果</a:t>
            </a:r>
            <a:endParaRPr kumimoji="1" lang="zh-CN" altLang="en-US"/>
          </a:p>
        </p:txBody>
      </p:sp>
    </p:spTree>
    <p:extLst>
      <p:ext uri="{BB962C8B-B14F-4D97-AF65-F5344CB8AC3E}">
        <p14:creationId xmlns:p14="http://schemas.microsoft.com/office/powerpoint/2010/main" val="4388830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39752" y="1844824"/>
            <a:ext cx="5472608" cy="3753638"/>
          </a:xfrm>
          <a:prstGeom prst="rect">
            <a:avLst/>
          </a:prstGeom>
        </p:spPr>
      </p:pic>
      <p:sp>
        <p:nvSpPr>
          <p:cNvPr id="5" name="文本框 4"/>
          <p:cNvSpPr txBox="1"/>
          <p:nvPr/>
        </p:nvSpPr>
        <p:spPr>
          <a:xfrm>
            <a:off x="971600" y="1268760"/>
            <a:ext cx="461665" cy="1584176"/>
          </a:xfrm>
          <a:prstGeom prst="rect">
            <a:avLst/>
          </a:prstGeom>
          <a:noFill/>
        </p:spPr>
        <p:txBody>
          <a:bodyPr vert="eaVert" wrap="square" rtlCol="0">
            <a:spAutoFit/>
          </a:bodyPr>
          <a:lstStyle/>
          <a:p>
            <a:r>
              <a:rPr kumimoji="1" lang="zh-CN" altLang="en-US" dirty="0" smtClean="0">
                <a:hlinkClick r:id="rId3" action="ppaction://hlinkfile"/>
              </a:rPr>
              <a:t>搜狗广告推荐</a:t>
            </a:r>
            <a:endParaRPr kumimoji="1" lang="zh-CN" altLang="en-US" dirty="0"/>
          </a:p>
        </p:txBody>
      </p:sp>
    </p:spTree>
    <p:extLst>
      <p:ext uri="{BB962C8B-B14F-4D97-AF65-F5344CB8AC3E}">
        <p14:creationId xmlns:p14="http://schemas.microsoft.com/office/powerpoint/2010/main" val="18483254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5944063" y="2276872"/>
            <a:ext cx="1604316" cy="369332"/>
          </a:xfrm>
          <a:prstGeom prst="rect">
            <a:avLst/>
          </a:prstGeom>
          <a:solidFill>
            <a:schemeClr val="tx2">
              <a:lumMod val="60000"/>
              <a:lumOff val="40000"/>
            </a:schemeClr>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7" name="矩形 6"/>
          <p:cNvSpPr/>
          <p:nvPr/>
        </p:nvSpPr>
        <p:spPr bwMode="auto">
          <a:xfrm>
            <a:off x="1444080" y="2276872"/>
            <a:ext cx="1604316" cy="369332"/>
          </a:xfrm>
          <a:prstGeom prst="rect">
            <a:avLst/>
          </a:prstGeom>
          <a:solidFill>
            <a:schemeClr val="tx2">
              <a:lumMod val="60000"/>
              <a:lumOff val="40000"/>
            </a:schemeClr>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4" name="文本框 3"/>
          <p:cNvSpPr txBox="1"/>
          <p:nvPr/>
        </p:nvSpPr>
        <p:spPr>
          <a:xfrm>
            <a:off x="2051720" y="980728"/>
            <a:ext cx="5328592" cy="646331"/>
          </a:xfrm>
          <a:prstGeom prst="rect">
            <a:avLst/>
          </a:prstGeom>
          <a:noFill/>
        </p:spPr>
        <p:txBody>
          <a:bodyPr wrap="square" rtlCol="0">
            <a:spAutoFit/>
          </a:bodyPr>
          <a:lstStyle/>
          <a:p>
            <a:pPr algn="ctr">
              <a:spcBef>
                <a:spcPct val="0"/>
              </a:spcBef>
            </a:pPr>
            <a:r>
              <a:rPr lang="zh-CN" altLang="en-US" sz="3600" dirty="0">
                <a:solidFill>
                  <a:srgbClr val="0070C0"/>
                </a:solidFill>
                <a:latin typeface="Helvetica Neue" charset="0"/>
              </a:rPr>
              <a:t>为什么需要机器学习</a:t>
            </a:r>
          </a:p>
        </p:txBody>
      </p:sp>
      <p:sp>
        <p:nvSpPr>
          <p:cNvPr id="6" name="文本框 5"/>
          <p:cNvSpPr txBox="1"/>
          <p:nvPr/>
        </p:nvSpPr>
        <p:spPr>
          <a:xfrm>
            <a:off x="1547222" y="2276872"/>
            <a:ext cx="1338828" cy="369332"/>
          </a:xfrm>
          <a:prstGeom prst="rect">
            <a:avLst/>
          </a:prstGeom>
          <a:noFill/>
        </p:spPr>
        <p:txBody>
          <a:bodyPr wrap="none" rtlCol="0">
            <a:spAutoFit/>
          </a:bodyPr>
          <a:lstStyle/>
          <a:p>
            <a:r>
              <a:rPr kumimoji="1" lang="zh-CN" altLang="en-US" dirty="0" smtClean="0"/>
              <a:t>解放生产力</a:t>
            </a:r>
            <a:endParaRPr kumimoji="1" lang="zh-CN" altLang="en-US" dirty="0"/>
          </a:p>
        </p:txBody>
      </p:sp>
      <p:sp>
        <p:nvSpPr>
          <p:cNvPr id="8" name="矩形 7"/>
          <p:cNvSpPr/>
          <p:nvPr/>
        </p:nvSpPr>
        <p:spPr bwMode="auto">
          <a:xfrm>
            <a:off x="3717660" y="2276872"/>
            <a:ext cx="1604316" cy="369332"/>
          </a:xfrm>
          <a:prstGeom prst="rect">
            <a:avLst/>
          </a:prstGeom>
          <a:solidFill>
            <a:schemeClr val="tx2">
              <a:lumMod val="60000"/>
              <a:lumOff val="40000"/>
            </a:schemeClr>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9" name="文本框 8"/>
          <p:cNvSpPr txBox="1"/>
          <p:nvPr/>
        </p:nvSpPr>
        <p:spPr>
          <a:xfrm>
            <a:off x="3732176" y="2276872"/>
            <a:ext cx="1569660" cy="369332"/>
          </a:xfrm>
          <a:prstGeom prst="rect">
            <a:avLst/>
          </a:prstGeom>
          <a:noFill/>
        </p:spPr>
        <p:txBody>
          <a:bodyPr wrap="none" rtlCol="0">
            <a:spAutoFit/>
          </a:bodyPr>
          <a:lstStyle/>
          <a:p>
            <a:r>
              <a:rPr kumimoji="1" lang="zh-CN" altLang="en-US" dirty="0" smtClean="0"/>
              <a:t>解决专业问题</a:t>
            </a:r>
            <a:endParaRPr kumimoji="1" lang="zh-CN" altLang="en-US" dirty="0"/>
          </a:p>
        </p:txBody>
      </p:sp>
      <p:sp>
        <p:nvSpPr>
          <p:cNvPr id="12" name="文本框 11"/>
          <p:cNvSpPr txBox="1"/>
          <p:nvPr/>
        </p:nvSpPr>
        <p:spPr>
          <a:xfrm>
            <a:off x="6005359" y="2276872"/>
            <a:ext cx="1569660" cy="369332"/>
          </a:xfrm>
          <a:prstGeom prst="rect">
            <a:avLst/>
          </a:prstGeom>
          <a:noFill/>
        </p:spPr>
        <p:txBody>
          <a:bodyPr wrap="none" rtlCol="0">
            <a:spAutoFit/>
          </a:bodyPr>
          <a:lstStyle/>
          <a:p>
            <a:r>
              <a:rPr kumimoji="1" lang="zh-CN" altLang="en-US" dirty="0" smtClean="0"/>
              <a:t>提供社会便利</a:t>
            </a:r>
            <a:endParaRPr kumimoji="1" lang="zh-CN" altLang="en-US" dirty="0"/>
          </a:p>
        </p:txBody>
      </p:sp>
      <p:cxnSp>
        <p:nvCxnSpPr>
          <p:cNvPr id="15" name="直线连接符 14"/>
          <p:cNvCxnSpPr>
            <a:stCxn id="6" idx="2"/>
          </p:cNvCxnSpPr>
          <p:nvPr/>
        </p:nvCxnSpPr>
        <p:spPr>
          <a:xfrm flipH="1">
            <a:off x="2195736" y="2646204"/>
            <a:ext cx="20900" cy="294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flipH="1">
            <a:off x="4482284" y="2646204"/>
            <a:ext cx="20900" cy="294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17"/>
          <p:cNvCxnSpPr/>
          <p:nvPr/>
        </p:nvCxnSpPr>
        <p:spPr>
          <a:xfrm flipH="1">
            <a:off x="6790189" y="2646204"/>
            <a:ext cx="20900" cy="2943036"/>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654025" y="3061463"/>
            <a:ext cx="1430954" cy="1754326"/>
          </a:xfrm>
          <a:prstGeom prst="rect">
            <a:avLst/>
          </a:prstGeom>
        </p:spPr>
        <p:txBody>
          <a:bodyPr wrap="square">
            <a:spAutoFit/>
          </a:bodyPr>
          <a:lstStyle/>
          <a:p>
            <a:r>
              <a:rPr lang="zh-CN" altLang="en-US" dirty="0" smtClean="0">
                <a:solidFill>
                  <a:srgbClr val="222222"/>
                </a:solidFill>
                <a:latin typeface="PingFang SC" charset="-122"/>
              </a:rPr>
              <a:t>智能客服</a:t>
            </a:r>
            <a:endParaRPr lang="en-US" altLang="zh-CN" dirty="0" smtClean="0">
              <a:solidFill>
                <a:srgbClr val="222222"/>
              </a:solidFill>
              <a:latin typeface="PingFang SC" charset="-122"/>
            </a:endParaRPr>
          </a:p>
          <a:p>
            <a:endParaRPr lang="en-US" altLang="zh-CN" dirty="0">
              <a:solidFill>
                <a:srgbClr val="222222"/>
              </a:solidFill>
              <a:latin typeface="PingFang SC" charset="-122"/>
            </a:endParaRPr>
          </a:p>
          <a:p>
            <a:endParaRPr lang="en-US" altLang="zh-CN" dirty="0" smtClean="0">
              <a:solidFill>
                <a:srgbClr val="222222"/>
              </a:solidFill>
              <a:latin typeface="PingFang SC" charset="-122"/>
            </a:endParaRPr>
          </a:p>
          <a:p>
            <a:endParaRPr lang="en-US" altLang="zh-CN" dirty="0">
              <a:solidFill>
                <a:srgbClr val="222222"/>
              </a:solidFill>
              <a:latin typeface="PingFang SC" charset="-122"/>
            </a:endParaRPr>
          </a:p>
          <a:p>
            <a:endParaRPr lang="en-US" altLang="zh-CN" dirty="0" smtClean="0">
              <a:solidFill>
                <a:srgbClr val="222222"/>
              </a:solidFill>
              <a:latin typeface="PingFang SC" charset="-122"/>
            </a:endParaRPr>
          </a:p>
          <a:p>
            <a:r>
              <a:rPr lang="zh-CN" altLang="en-US" dirty="0" smtClean="0">
                <a:solidFill>
                  <a:srgbClr val="222222"/>
                </a:solidFill>
                <a:latin typeface="PingFang SC" charset="-122"/>
              </a:rPr>
              <a:t>不知疲倦</a:t>
            </a:r>
            <a:endParaRPr lang="zh-CN" altLang="en-US" dirty="0"/>
          </a:p>
        </p:txBody>
      </p:sp>
      <p:sp>
        <p:nvSpPr>
          <p:cNvPr id="20" name="矩形 19"/>
          <p:cNvSpPr/>
          <p:nvPr/>
        </p:nvSpPr>
        <p:spPr>
          <a:xfrm>
            <a:off x="1331907" y="4869160"/>
            <a:ext cx="1845377" cy="369332"/>
          </a:xfrm>
          <a:prstGeom prst="rect">
            <a:avLst/>
          </a:prstGeom>
        </p:spPr>
        <p:txBody>
          <a:bodyPr wrap="none">
            <a:spAutoFit/>
          </a:bodyPr>
          <a:lstStyle/>
          <a:p>
            <a:r>
              <a:rPr lang="zh-CN" altLang="en-US" dirty="0">
                <a:solidFill>
                  <a:srgbClr val="222222"/>
                </a:solidFill>
                <a:latin typeface="PingFang SC" charset="-122"/>
              </a:rPr>
              <a:t>进行</a:t>
            </a:r>
            <a:r>
              <a:rPr lang="en-US" altLang="zh-CN" dirty="0">
                <a:solidFill>
                  <a:srgbClr val="222222"/>
                </a:solidFill>
                <a:latin typeface="PingFang SC" charset="-122"/>
              </a:rPr>
              <a:t>24</a:t>
            </a:r>
            <a:r>
              <a:rPr lang="zh-CN" altLang="en-US" dirty="0">
                <a:solidFill>
                  <a:srgbClr val="222222"/>
                </a:solidFill>
                <a:latin typeface="PingFang SC" charset="-122"/>
              </a:rPr>
              <a:t>小时作业</a:t>
            </a:r>
            <a:endParaRPr lang="zh-CN" altLang="en-US" dirty="0"/>
          </a:p>
        </p:txBody>
      </p:sp>
      <p:sp>
        <p:nvSpPr>
          <p:cNvPr id="21" name="文本框 20"/>
          <p:cNvSpPr txBox="1"/>
          <p:nvPr/>
        </p:nvSpPr>
        <p:spPr>
          <a:xfrm>
            <a:off x="6214834" y="4724968"/>
            <a:ext cx="1107996" cy="369332"/>
          </a:xfrm>
          <a:prstGeom prst="rect">
            <a:avLst/>
          </a:prstGeom>
          <a:noFill/>
        </p:spPr>
        <p:txBody>
          <a:bodyPr wrap="none" rtlCol="0">
            <a:spAutoFit/>
          </a:bodyPr>
          <a:lstStyle/>
          <a:p>
            <a:r>
              <a:rPr kumimoji="1" lang="zh-CN" altLang="en-US" dirty="0" smtClean="0"/>
              <a:t>城市大脑</a:t>
            </a:r>
            <a:endParaRPr kumimoji="1" lang="zh-CN" altLang="en-US" dirty="0"/>
          </a:p>
        </p:txBody>
      </p:sp>
      <p:sp>
        <p:nvSpPr>
          <p:cNvPr id="22" name="文本框 21"/>
          <p:cNvSpPr txBox="1"/>
          <p:nvPr/>
        </p:nvSpPr>
        <p:spPr>
          <a:xfrm>
            <a:off x="6495393" y="3059668"/>
            <a:ext cx="646331" cy="369332"/>
          </a:xfrm>
          <a:prstGeom prst="rect">
            <a:avLst/>
          </a:prstGeom>
          <a:noFill/>
        </p:spPr>
        <p:txBody>
          <a:bodyPr wrap="none" rtlCol="0">
            <a:spAutoFit/>
          </a:bodyPr>
          <a:lstStyle/>
          <a:p>
            <a:r>
              <a:rPr kumimoji="1" lang="zh-CN" altLang="en-US" dirty="0" smtClean="0"/>
              <a:t>杭州</a:t>
            </a:r>
            <a:endParaRPr kumimoji="1" lang="zh-CN" altLang="en-US" dirty="0"/>
          </a:p>
        </p:txBody>
      </p:sp>
      <p:sp>
        <p:nvSpPr>
          <p:cNvPr id="23" name="文本框 22"/>
          <p:cNvSpPr txBox="1"/>
          <p:nvPr/>
        </p:nvSpPr>
        <p:spPr>
          <a:xfrm>
            <a:off x="4156872" y="3061463"/>
            <a:ext cx="870751" cy="369332"/>
          </a:xfrm>
          <a:prstGeom prst="rect">
            <a:avLst/>
          </a:prstGeom>
          <a:noFill/>
        </p:spPr>
        <p:txBody>
          <a:bodyPr wrap="none" rtlCol="0">
            <a:spAutoFit/>
          </a:bodyPr>
          <a:lstStyle/>
          <a:p>
            <a:r>
              <a:rPr kumimoji="1" lang="en-US" altLang="zh-CN" dirty="0" smtClean="0"/>
              <a:t>ET</a:t>
            </a:r>
            <a:r>
              <a:rPr kumimoji="1" lang="zh-CN" altLang="en-US" dirty="0" smtClean="0"/>
              <a:t>医疗</a:t>
            </a:r>
            <a:endParaRPr kumimoji="1" lang="zh-CN" altLang="en-US" dirty="0"/>
          </a:p>
        </p:txBody>
      </p:sp>
      <p:sp>
        <p:nvSpPr>
          <p:cNvPr id="24" name="文本框 23"/>
          <p:cNvSpPr txBox="1"/>
          <p:nvPr/>
        </p:nvSpPr>
        <p:spPr>
          <a:xfrm>
            <a:off x="3915154" y="4869160"/>
            <a:ext cx="1107996" cy="369332"/>
          </a:xfrm>
          <a:prstGeom prst="rect">
            <a:avLst/>
          </a:prstGeom>
          <a:noFill/>
        </p:spPr>
        <p:txBody>
          <a:bodyPr wrap="none" rtlCol="0">
            <a:spAutoFit/>
          </a:bodyPr>
          <a:lstStyle/>
          <a:p>
            <a:r>
              <a:rPr kumimoji="1" lang="zh-CN" altLang="en-US" smtClean="0"/>
              <a:t>帮助看病</a:t>
            </a:r>
            <a:endParaRPr kumimoji="1" lang="zh-CN" altLang="en-US"/>
          </a:p>
        </p:txBody>
      </p:sp>
    </p:spTree>
    <p:extLst>
      <p:ext uri="{BB962C8B-B14F-4D97-AF65-F5344CB8AC3E}">
        <p14:creationId xmlns:p14="http://schemas.microsoft.com/office/powerpoint/2010/main" val="14548338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bwMode="auto">
          <a:xfrm>
            <a:off x="1037161" y="2220362"/>
            <a:ext cx="2454719" cy="914400"/>
          </a:xfrm>
          <a:prstGeom prst="ellipse">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8" name="矩形 7"/>
          <p:cNvSpPr/>
          <p:nvPr/>
        </p:nvSpPr>
        <p:spPr>
          <a:xfrm>
            <a:off x="2741215" y="908720"/>
            <a:ext cx="3877986" cy="646331"/>
          </a:xfrm>
          <a:prstGeom prst="rect">
            <a:avLst/>
          </a:prstGeom>
        </p:spPr>
        <p:txBody>
          <a:bodyPr wrap="none">
            <a:spAutoFit/>
          </a:bodyPr>
          <a:lstStyle/>
          <a:p>
            <a:pPr algn="ctr">
              <a:spcBef>
                <a:spcPct val="0"/>
              </a:spcBef>
            </a:pPr>
            <a:r>
              <a:rPr lang="zh-CN" altLang="en-US" sz="3600" dirty="0">
                <a:solidFill>
                  <a:srgbClr val="0070C0"/>
                </a:solidFill>
                <a:latin typeface="Helvetica Neue" charset="0"/>
              </a:rPr>
              <a:t>机器学习应用场景</a:t>
            </a:r>
          </a:p>
        </p:txBody>
      </p:sp>
      <p:sp>
        <p:nvSpPr>
          <p:cNvPr id="9" name="矩形 8"/>
          <p:cNvSpPr/>
          <p:nvPr/>
        </p:nvSpPr>
        <p:spPr>
          <a:xfrm>
            <a:off x="1469769" y="2492896"/>
            <a:ext cx="1569660" cy="369332"/>
          </a:xfrm>
          <a:prstGeom prst="rect">
            <a:avLst/>
          </a:prstGeom>
        </p:spPr>
        <p:txBody>
          <a:bodyPr wrap="none">
            <a:spAutoFit/>
          </a:bodyPr>
          <a:lstStyle/>
          <a:p>
            <a:r>
              <a:rPr lang="zh-CN" altLang="en-US" dirty="0">
                <a:solidFill>
                  <a:srgbClr val="FFFF00"/>
                </a:solidFill>
                <a:latin typeface="Helvetica Neue" charset="0"/>
              </a:rPr>
              <a:t>自然语言处理</a:t>
            </a:r>
            <a:endParaRPr lang="zh-CN" altLang="en-US" dirty="0">
              <a:solidFill>
                <a:srgbClr val="FFFF00"/>
              </a:solidFill>
            </a:endParaRPr>
          </a:p>
        </p:txBody>
      </p:sp>
      <p:sp>
        <p:nvSpPr>
          <p:cNvPr id="12" name="椭圆 11"/>
          <p:cNvSpPr/>
          <p:nvPr/>
        </p:nvSpPr>
        <p:spPr bwMode="auto">
          <a:xfrm>
            <a:off x="1037161" y="4189788"/>
            <a:ext cx="2454719" cy="914400"/>
          </a:xfrm>
          <a:prstGeom prst="ellipse">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13" name="矩形 12"/>
          <p:cNvSpPr/>
          <p:nvPr/>
        </p:nvSpPr>
        <p:spPr>
          <a:xfrm>
            <a:off x="1542243" y="4475962"/>
            <a:ext cx="1338828" cy="369332"/>
          </a:xfrm>
          <a:prstGeom prst="rect">
            <a:avLst/>
          </a:prstGeom>
        </p:spPr>
        <p:txBody>
          <a:bodyPr wrap="none">
            <a:spAutoFit/>
          </a:bodyPr>
          <a:lstStyle/>
          <a:p>
            <a:r>
              <a:rPr lang="zh-CN" altLang="en-US" dirty="0" smtClean="0">
                <a:solidFill>
                  <a:srgbClr val="FFFF00"/>
                </a:solidFill>
                <a:latin typeface="Helvetica Neue" charset="0"/>
              </a:rPr>
              <a:t>计算机视觉</a:t>
            </a:r>
            <a:endParaRPr lang="zh-CN" altLang="en-US" dirty="0">
              <a:solidFill>
                <a:srgbClr val="FFFF00"/>
              </a:solidFill>
            </a:endParaRPr>
          </a:p>
        </p:txBody>
      </p:sp>
      <p:sp>
        <p:nvSpPr>
          <p:cNvPr id="14" name="椭圆 13"/>
          <p:cNvSpPr/>
          <p:nvPr/>
        </p:nvSpPr>
        <p:spPr bwMode="auto">
          <a:xfrm>
            <a:off x="5220072" y="2220362"/>
            <a:ext cx="2454719" cy="914400"/>
          </a:xfrm>
          <a:prstGeom prst="ellipse">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15" name="矩形 14"/>
          <p:cNvSpPr/>
          <p:nvPr/>
        </p:nvSpPr>
        <p:spPr>
          <a:xfrm>
            <a:off x="5893433" y="2492896"/>
            <a:ext cx="1107996" cy="369332"/>
          </a:xfrm>
          <a:prstGeom prst="rect">
            <a:avLst/>
          </a:prstGeom>
        </p:spPr>
        <p:txBody>
          <a:bodyPr wrap="none">
            <a:spAutoFit/>
          </a:bodyPr>
          <a:lstStyle/>
          <a:p>
            <a:r>
              <a:rPr lang="zh-CN" altLang="en-US" dirty="0" smtClean="0">
                <a:solidFill>
                  <a:srgbClr val="FFFF00"/>
                </a:solidFill>
                <a:latin typeface="Helvetica Neue" charset="0"/>
              </a:rPr>
              <a:t>无人驾驶</a:t>
            </a:r>
            <a:endParaRPr lang="zh-CN" altLang="en-US" dirty="0">
              <a:solidFill>
                <a:srgbClr val="FFFF00"/>
              </a:solidFill>
            </a:endParaRPr>
          </a:p>
        </p:txBody>
      </p:sp>
      <p:sp>
        <p:nvSpPr>
          <p:cNvPr id="16" name="椭圆 15"/>
          <p:cNvSpPr/>
          <p:nvPr/>
        </p:nvSpPr>
        <p:spPr bwMode="auto">
          <a:xfrm>
            <a:off x="5220071" y="4227294"/>
            <a:ext cx="2454719" cy="914400"/>
          </a:xfrm>
          <a:prstGeom prst="ellipse">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17" name="矩形 16"/>
          <p:cNvSpPr/>
          <p:nvPr/>
        </p:nvSpPr>
        <p:spPr>
          <a:xfrm>
            <a:off x="5912276" y="4499828"/>
            <a:ext cx="1107996" cy="369332"/>
          </a:xfrm>
          <a:prstGeom prst="rect">
            <a:avLst/>
          </a:prstGeom>
        </p:spPr>
        <p:txBody>
          <a:bodyPr wrap="none">
            <a:spAutoFit/>
          </a:bodyPr>
          <a:lstStyle/>
          <a:p>
            <a:r>
              <a:rPr lang="zh-CN" altLang="en-US" dirty="0" smtClean="0">
                <a:solidFill>
                  <a:srgbClr val="FFFF00"/>
                </a:solidFill>
                <a:latin typeface="Helvetica Neue" charset="0"/>
              </a:rPr>
              <a:t>推荐系统</a:t>
            </a:r>
            <a:endParaRPr lang="zh-CN" altLang="en-US" dirty="0">
              <a:solidFill>
                <a:srgbClr val="FFFF00"/>
              </a:solidFill>
            </a:endParaRPr>
          </a:p>
        </p:txBody>
      </p:sp>
    </p:spTree>
    <p:extLst>
      <p:ext uri="{BB962C8B-B14F-4D97-AF65-F5344CB8AC3E}">
        <p14:creationId xmlns:p14="http://schemas.microsoft.com/office/powerpoint/2010/main" val="1441155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683568" y="836712"/>
            <a:ext cx="7920880" cy="926976"/>
          </a:xfrm>
        </p:spPr>
        <p:txBody>
          <a:bodyPr>
            <a:normAutofit/>
          </a:bodyPr>
          <a:lstStyle/>
          <a:p>
            <a:r>
              <a:rPr kumimoji="1" lang="zh-CN" altLang="en-US" sz="4000" dirty="0" smtClean="0">
                <a:solidFill>
                  <a:srgbClr val="FF0000"/>
                </a:solidFill>
              </a:rPr>
              <a:t>数据来源与类型</a:t>
            </a:r>
            <a:endParaRPr kumimoji="1" lang="zh-CN" altLang="en-US" sz="4000" dirty="0">
              <a:solidFill>
                <a:srgbClr val="FF0000"/>
              </a:solidFill>
            </a:endParaRPr>
          </a:p>
        </p:txBody>
      </p:sp>
      <p:sp>
        <p:nvSpPr>
          <p:cNvPr id="8" name="文本框 7"/>
          <p:cNvSpPr txBox="1"/>
          <p:nvPr/>
        </p:nvSpPr>
        <p:spPr>
          <a:xfrm>
            <a:off x="3051958" y="2375065"/>
            <a:ext cx="2494594" cy="2677656"/>
          </a:xfrm>
          <a:prstGeom prst="rect">
            <a:avLst/>
          </a:prstGeom>
          <a:noFill/>
        </p:spPr>
        <p:txBody>
          <a:bodyPr wrap="none" rtlCol="0">
            <a:spAutoFit/>
          </a:bodyPr>
          <a:lstStyle/>
          <a:p>
            <a:r>
              <a:rPr kumimoji="1" lang="en-US" altLang="zh-CN" sz="2400" dirty="0" smtClean="0"/>
              <a:t>1</a:t>
            </a:r>
            <a:r>
              <a:rPr kumimoji="1" lang="zh-CN" altLang="en-US" sz="2400" dirty="0" smtClean="0"/>
              <a:t>、数据来源</a:t>
            </a:r>
            <a:endParaRPr kumimoji="1" lang="en-US" altLang="zh-CN" sz="2400" dirty="0" smtClean="0"/>
          </a:p>
          <a:p>
            <a:endParaRPr kumimoji="1" lang="en-US" altLang="zh-CN" sz="2400" dirty="0"/>
          </a:p>
          <a:p>
            <a:endParaRPr kumimoji="1" lang="en-US" altLang="zh-CN" sz="2400" dirty="0" smtClean="0"/>
          </a:p>
          <a:p>
            <a:r>
              <a:rPr kumimoji="1" lang="en-US" altLang="zh-CN" sz="2400" dirty="0" smtClean="0">
                <a:solidFill>
                  <a:srgbClr val="FF0000"/>
                </a:solidFill>
              </a:rPr>
              <a:t>2</a:t>
            </a:r>
            <a:r>
              <a:rPr kumimoji="1" lang="zh-CN" altLang="en-US" sz="2400" dirty="0" smtClean="0">
                <a:solidFill>
                  <a:srgbClr val="FF0000"/>
                </a:solidFill>
              </a:rPr>
              <a:t>、数据类型</a:t>
            </a:r>
            <a:endParaRPr kumimoji="1" lang="en-US" altLang="zh-CN" sz="2400" dirty="0" smtClean="0">
              <a:solidFill>
                <a:srgbClr val="FF0000"/>
              </a:solidFill>
            </a:endParaRPr>
          </a:p>
          <a:p>
            <a:endParaRPr kumimoji="1" lang="en-US" altLang="zh-CN" sz="2400" dirty="0"/>
          </a:p>
          <a:p>
            <a:endParaRPr kumimoji="1" lang="en-US" altLang="zh-CN" sz="2400" dirty="0" smtClean="0"/>
          </a:p>
          <a:p>
            <a:r>
              <a:rPr kumimoji="1" lang="en-US" altLang="zh-CN" sz="2400" dirty="0" smtClean="0"/>
              <a:t>3</a:t>
            </a:r>
            <a:r>
              <a:rPr kumimoji="1" lang="zh-CN" altLang="en-US" sz="2400" dirty="0" smtClean="0"/>
              <a:t>、可用的数据集</a:t>
            </a:r>
            <a:endParaRPr kumimoji="1" lang="zh-CN" altLang="en-US" sz="2400" dirty="0"/>
          </a:p>
        </p:txBody>
      </p:sp>
    </p:spTree>
    <p:extLst>
      <p:ext uri="{BB962C8B-B14F-4D97-AF65-F5344CB8AC3E}">
        <p14:creationId xmlns:p14="http://schemas.microsoft.com/office/powerpoint/2010/main" val="1968569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95536" y="836712"/>
            <a:ext cx="7920880" cy="926976"/>
          </a:xfrm>
        </p:spPr>
        <p:txBody>
          <a:bodyPr>
            <a:normAutofit/>
          </a:bodyPr>
          <a:lstStyle/>
          <a:p>
            <a:r>
              <a:rPr kumimoji="1" lang="zh-CN" altLang="en-US" sz="3600" dirty="0" smtClean="0">
                <a:solidFill>
                  <a:srgbClr val="0070C0"/>
                </a:solidFill>
              </a:rPr>
              <a:t>数据来源</a:t>
            </a:r>
            <a:endParaRPr kumimoji="1" lang="zh-CN" altLang="en-US" sz="3600" dirty="0">
              <a:solidFill>
                <a:srgbClr val="0070C0"/>
              </a:solidFill>
            </a:endParaRPr>
          </a:p>
        </p:txBody>
      </p:sp>
      <p:sp>
        <p:nvSpPr>
          <p:cNvPr id="5" name="文本框 4"/>
          <p:cNvSpPr txBox="1"/>
          <p:nvPr/>
        </p:nvSpPr>
        <p:spPr>
          <a:xfrm>
            <a:off x="2627784" y="2348880"/>
            <a:ext cx="6115777" cy="3170099"/>
          </a:xfrm>
          <a:prstGeom prst="rect">
            <a:avLst/>
          </a:prstGeom>
          <a:noFill/>
        </p:spPr>
        <p:txBody>
          <a:bodyPr wrap="none" rtlCol="0">
            <a:spAutoFit/>
          </a:bodyPr>
          <a:lstStyle/>
          <a:p>
            <a:pPr marL="285750" indent="-285750">
              <a:buFont typeface="Arial" charset="0"/>
              <a:buChar char="•"/>
            </a:pPr>
            <a:r>
              <a:rPr kumimoji="1" lang="zh-CN" altLang="en-US" sz="2000" dirty="0" smtClean="0"/>
              <a:t>企业日益积累的大量数据（互联网公司更为显著）</a:t>
            </a:r>
            <a:endParaRPr kumimoji="1" lang="en-US" altLang="zh-CN" sz="2000" dirty="0" smtClean="0"/>
          </a:p>
          <a:p>
            <a:pPr marL="285750" indent="-285750">
              <a:buFont typeface="Arial" charset="0"/>
              <a:buChar char="•"/>
            </a:pPr>
            <a:endParaRPr kumimoji="1" lang="en-US" altLang="zh-CN" sz="2000" dirty="0"/>
          </a:p>
          <a:p>
            <a:pPr marL="285750" indent="-285750">
              <a:buFont typeface="Arial" charset="0"/>
              <a:buChar char="•"/>
            </a:pPr>
            <a:endParaRPr kumimoji="1" lang="en-US" altLang="zh-CN" sz="2000" dirty="0" smtClean="0"/>
          </a:p>
          <a:p>
            <a:pPr marL="285750" indent="-285750">
              <a:buFont typeface="Arial" charset="0"/>
              <a:buChar char="•"/>
            </a:pPr>
            <a:r>
              <a:rPr kumimoji="1" lang="zh-CN" altLang="en-US" sz="2000" dirty="0" smtClean="0"/>
              <a:t>政府掌握的各种数据</a:t>
            </a:r>
            <a:endParaRPr kumimoji="1" lang="en-US" altLang="zh-CN" sz="2000" dirty="0" smtClean="0"/>
          </a:p>
          <a:p>
            <a:pPr marL="285750" indent="-285750">
              <a:buFont typeface="Arial" charset="0"/>
              <a:buChar char="•"/>
            </a:pPr>
            <a:endParaRPr kumimoji="1" lang="en-US" altLang="zh-CN" sz="2000" dirty="0"/>
          </a:p>
          <a:p>
            <a:pPr marL="285750" indent="-285750">
              <a:buFont typeface="Arial" charset="0"/>
              <a:buChar char="•"/>
            </a:pPr>
            <a:endParaRPr kumimoji="1" lang="en-US" altLang="zh-CN" sz="2000" dirty="0" smtClean="0"/>
          </a:p>
          <a:p>
            <a:pPr marL="285750" indent="-285750">
              <a:buFont typeface="Arial" charset="0"/>
              <a:buChar char="•"/>
            </a:pPr>
            <a:r>
              <a:rPr kumimoji="1" lang="zh-CN" altLang="en-US" sz="2000" dirty="0" smtClean="0"/>
              <a:t>科研机构的实验数据</a:t>
            </a:r>
            <a:endParaRPr kumimoji="1" lang="en-US" altLang="zh-CN" sz="2000" dirty="0" smtClean="0"/>
          </a:p>
          <a:p>
            <a:pPr marL="285750" indent="-285750">
              <a:buFont typeface="Arial" charset="0"/>
              <a:buChar char="•"/>
            </a:pPr>
            <a:endParaRPr kumimoji="1" lang="en-US" altLang="zh-CN" sz="2000" dirty="0"/>
          </a:p>
          <a:p>
            <a:pPr marL="285750" indent="-285750">
              <a:buFont typeface="Arial" charset="0"/>
              <a:buChar char="•"/>
            </a:pPr>
            <a:endParaRPr kumimoji="1" lang="en-US" altLang="zh-CN" sz="2000" dirty="0" smtClean="0"/>
          </a:p>
          <a:p>
            <a:pPr marL="285750" indent="-285750">
              <a:buFont typeface="Arial" charset="0"/>
              <a:buChar char="•"/>
            </a:pPr>
            <a:r>
              <a:rPr kumimoji="1" lang="mr-IN" altLang="zh-CN" sz="2000" dirty="0" smtClean="0"/>
              <a:t>…</a:t>
            </a:r>
            <a:r>
              <a:rPr kumimoji="1" lang="en-US" altLang="zh-CN" sz="2000" dirty="0" smtClean="0"/>
              <a:t> ...</a:t>
            </a:r>
          </a:p>
        </p:txBody>
      </p:sp>
    </p:spTree>
    <p:extLst>
      <p:ext uri="{BB962C8B-B14F-4D97-AF65-F5344CB8AC3E}">
        <p14:creationId xmlns:p14="http://schemas.microsoft.com/office/powerpoint/2010/main" val="14502111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915816" y="1516713"/>
            <a:ext cx="2847330" cy="792088"/>
          </a:xfrm>
          <a:prstGeom prst="rect">
            <a:avLst/>
          </a:prstGeom>
        </p:spPr>
      </p:pic>
      <p:pic>
        <p:nvPicPr>
          <p:cNvPr id="7" name="图片 6"/>
          <p:cNvPicPr>
            <a:picLocks noChangeAspect="1"/>
          </p:cNvPicPr>
          <p:nvPr/>
        </p:nvPicPr>
        <p:blipFill>
          <a:blip r:embed="rId3"/>
          <a:stretch>
            <a:fillRect/>
          </a:stretch>
        </p:blipFill>
        <p:spPr>
          <a:xfrm>
            <a:off x="3032646" y="4653136"/>
            <a:ext cx="2730500" cy="800100"/>
          </a:xfrm>
          <a:prstGeom prst="rect">
            <a:avLst/>
          </a:prstGeom>
        </p:spPr>
      </p:pic>
      <p:pic>
        <p:nvPicPr>
          <p:cNvPr id="8" name="图片 7"/>
          <p:cNvPicPr>
            <a:picLocks noChangeAspect="1"/>
          </p:cNvPicPr>
          <p:nvPr/>
        </p:nvPicPr>
        <p:blipFill>
          <a:blip r:embed="rId4"/>
          <a:stretch>
            <a:fillRect/>
          </a:stretch>
        </p:blipFill>
        <p:spPr>
          <a:xfrm>
            <a:off x="3635896" y="2735188"/>
            <a:ext cx="1524000" cy="1485900"/>
          </a:xfrm>
          <a:prstGeom prst="rect">
            <a:avLst/>
          </a:prstGeom>
        </p:spPr>
      </p:pic>
    </p:spTree>
    <p:extLst>
      <p:ext uri="{BB962C8B-B14F-4D97-AF65-F5344CB8AC3E}">
        <p14:creationId xmlns:p14="http://schemas.microsoft.com/office/powerpoint/2010/main" val="1907426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67744" y="980728"/>
            <a:ext cx="4801314" cy="369332"/>
          </a:xfrm>
          <a:prstGeom prst="rect">
            <a:avLst/>
          </a:prstGeom>
          <a:noFill/>
        </p:spPr>
        <p:txBody>
          <a:bodyPr wrap="none" rtlCol="0">
            <a:spAutoFit/>
          </a:bodyPr>
          <a:lstStyle/>
          <a:p>
            <a:r>
              <a:rPr kumimoji="1" lang="zh-CN" altLang="en-US" dirty="0" smtClean="0">
                <a:solidFill>
                  <a:srgbClr val="0070C0"/>
                </a:solidFill>
              </a:rPr>
              <a:t>我们来看看下面两组数据，说说它们的区别？</a:t>
            </a:r>
            <a:endParaRPr kumimoji="1" lang="zh-CN" altLang="en-US" dirty="0">
              <a:solidFill>
                <a:srgbClr val="0070C0"/>
              </a:solidFill>
            </a:endParaRPr>
          </a:p>
        </p:txBody>
      </p:sp>
      <p:sp>
        <p:nvSpPr>
          <p:cNvPr id="5" name="文本框 4"/>
          <p:cNvSpPr txBox="1"/>
          <p:nvPr/>
        </p:nvSpPr>
        <p:spPr>
          <a:xfrm>
            <a:off x="905832" y="4726885"/>
            <a:ext cx="2723823" cy="646331"/>
          </a:xfrm>
          <a:prstGeom prst="rect">
            <a:avLst/>
          </a:prstGeom>
          <a:noFill/>
        </p:spPr>
        <p:txBody>
          <a:bodyPr wrap="none" rtlCol="0">
            <a:spAutoFit/>
          </a:bodyPr>
          <a:lstStyle/>
          <a:p>
            <a:r>
              <a:rPr kumimoji="1" lang="zh-CN" altLang="en-US" dirty="0" smtClean="0"/>
              <a:t>特定范围内的汽车数量、</a:t>
            </a:r>
            <a:endParaRPr kumimoji="1" lang="en-US" altLang="zh-CN" dirty="0" smtClean="0"/>
          </a:p>
          <a:p>
            <a:r>
              <a:rPr kumimoji="1" lang="zh-CN" altLang="en-US" dirty="0" smtClean="0"/>
              <a:t>人口数量、班级数</a:t>
            </a:r>
            <a:endParaRPr kumimoji="1" lang="zh-CN" altLang="en-US" dirty="0"/>
          </a:p>
        </p:txBody>
      </p:sp>
      <p:sp>
        <p:nvSpPr>
          <p:cNvPr id="6" name="文本框 5"/>
          <p:cNvSpPr txBox="1"/>
          <p:nvPr/>
        </p:nvSpPr>
        <p:spPr>
          <a:xfrm>
            <a:off x="5436096" y="4726885"/>
            <a:ext cx="2736304" cy="646331"/>
          </a:xfrm>
          <a:prstGeom prst="rect">
            <a:avLst/>
          </a:prstGeom>
          <a:noFill/>
        </p:spPr>
        <p:txBody>
          <a:bodyPr wrap="square" rtlCol="0">
            <a:spAutoFit/>
          </a:bodyPr>
          <a:lstStyle/>
          <a:p>
            <a:r>
              <a:rPr kumimoji="1" lang="zh-CN" altLang="en-US" dirty="0" smtClean="0"/>
              <a:t>特定范围内的票房数、长度、重量</a:t>
            </a:r>
            <a:endParaRPr kumimoji="1" lang="zh-CN" altLang="en-US" dirty="0"/>
          </a:p>
        </p:txBody>
      </p:sp>
      <p:pic>
        <p:nvPicPr>
          <p:cNvPr id="3" name="图片 2"/>
          <p:cNvPicPr>
            <a:picLocks noChangeAspect="1"/>
          </p:cNvPicPr>
          <p:nvPr/>
        </p:nvPicPr>
        <p:blipFill>
          <a:blip r:embed="rId3"/>
          <a:stretch>
            <a:fillRect/>
          </a:stretch>
        </p:blipFill>
        <p:spPr>
          <a:xfrm>
            <a:off x="1156183" y="1904913"/>
            <a:ext cx="2223119" cy="2729496"/>
          </a:xfrm>
          <a:prstGeom prst="rect">
            <a:avLst/>
          </a:prstGeom>
        </p:spPr>
      </p:pic>
      <p:pic>
        <p:nvPicPr>
          <p:cNvPr id="9" name="图片 8"/>
          <p:cNvPicPr>
            <a:picLocks noChangeAspect="1"/>
          </p:cNvPicPr>
          <p:nvPr/>
        </p:nvPicPr>
        <p:blipFill>
          <a:blip r:embed="rId4"/>
          <a:stretch>
            <a:fillRect/>
          </a:stretch>
        </p:blipFill>
        <p:spPr>
          <a:xfrm>
            <a:off x="5220072" y="1935336"/>
            <a:ext cx="2809706" cy="2717800"/>
          </a:xfrm>
          <a:prstGeom prst="rect">
            <a:avLst/>
          </a:prstGeom>
        </p:spPr>
      </p:pic>
    </p:spTree>
    <p:extLst>
      <p:ext uri="{BB962C8B-B14F-4D97-AF65-F5344CB8AC3E}">
        <p14:creationId xmlns:p14="http://schemas.microsoft.com/office/powerpoint/2010/main" val="9147205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3602" y="836712"/>
            <a:ext cx="2031325" cy="646331"/>
          </a:xfrm>
          <a:prstGeom prst="rect">
            <a:avLst/>
          </a:prstGeom>
        </p:spPr>
        <p:txBody>
          <a:bodyPr wrap="none">
            <a:spAutoFit/>
          </a:bodyPr>
          <a:lstStyle/>
          <a:p>
            <a:r>
              <a:rPr kumimoji="1" lang="zh-CN" altLang="en-US" sz="3600" dirty="0">
                <a:solidFill>
                  <a:srgbClr val="FF0000"/>
                </a:solidFill>
              </a:rPr>
              <a:t>数据类型</a:t>
            </a:r>
            <a:endParaRPr kumimoji="1" lang="en-US" altLang="zh-CN" sz="3600" dirty="0">
              <a:solidFill>
                <a:srgbClr val="FF0000"/>
              </a:solidFill>
            </a:endParaRPr>
          </a:p>
        </p:txBody>
      </p:sp>
      <p:sp>
        <p:nvSpPr>
          <p:cNvPr id="8" name="文本框 7"/>
          <p:cNvSpPr txBox="1"/>
          <p:nvPr/>
        </p:nvSpPr>
        <p:spPr>
          <a:xfrm>
            <a:off x="899592" y="2204864"/>
            <a:ext cx="8090676" cy="923330"/>
          </a:xfrm>
          <a:prstGeom prst="rect">
            <a:avLst/>
          </a:prstGeom>
          <a:noFill/>
        </p:spPr>
        <p:txBody>
          <a:bodyPr wrap="none" rtlCol="0">
            <a:spAutoFit/>
          </a:bodyPr>
          <a:lstStyle/>
          <a:p>
            <a:pPr marL="285750" indent="-285750">
              <a:buFont typeface="Arial" charset="0"/>
              <a:buChar char="•"/>
            </a:pPr>
            <a:r>
              <a:rPr lang="zh-CN" altLang="en-US" dirty="0"/>
              <a:t>离散型</a:t>
            </a:r>
            <a:r>
              <a:rPr lang="zh-CN" altLang="en-US" dirty="0" smtClean="0"/>
              <a:t>数据：由</a:t>
            </a:r>
            <a:r>
              <a:rPr lang="zh-CN" altLang="en-US" dirty="0"/>
              <a:t>记录不同类别个体的数目所得到的</a:t>
            </a:r>
            <a:r>
              <a:rPr lang="zh-CN" altLang="en-US" dirty="0" smtClean="0"/>
              <a:t>数据，</a:t>
            </a:r>
            <a:r>
              <a:rPr lang="zh-CN" altLang="en-US" dirty="0" smtClean="0">
                <a:solidFill>
                  <a:srgbClr val="FF0000"/>
                </a:solidFill>
              </a:rPr>
              <a:t>又称计数数据</a:t>
            </a:r>
            <a:r>
              <a:rPr lang="zh-CN" altLang="en-US" dirty="0" smtClean="0"/>
              <a:t>，所</a:t>
            </a:r>
            <a:endParaRPr lang="en-US" altLang="zh-CN" dirty="0" smtClean="0"/>
          </a:p>
          <a:p>
            <a:r>
              <a:rPr lang="en-US" altLang="zh-CN" dirty="0"/>
              <a:t>	</a:t>
            </a:r>
            <a:r>
              <a:rPr lang="zh-CN" altLang="en-US" dirty="0" smtClean="0"/>
              <a:t>有这些数据全部都是整数，而且不能再细分，也不能进一步提高他</a:t>
            </a:r>
            <a:endParaRPr lang="en-US" altLang="zh-CN" dirty="0" smtClean="0"/>
          </a:p>
          <a:p>
            <a:r>
              <a:rPr lang="en-US" altLang="zh-CN" dirty="0"/>
              <a:t>	</a:t>
            </a:r>
            <a:r>
              <a:rPr lang="zh-CN" altLang="en-US" dirty="0" smtClean="0"/>
              <a:t>们</a:t>
            </a:r>
            <a:r>
              <a:rPr lang="zh-CN" altLang="en-US" dirty="0"/>
              <a:t>的精确度。</a:t>
            </a:r>
            <a:endParaRPr lang="en-US" altLang="zh-CN" dirty="0" smtClean="0"/>
          </a:p>
        </p:txBody>
      </p:sp>
      <p:sp>
        <p:nvSpPr>
          <p:cNvPr id="10" name="文本框 9"/>
          <p:cNvSpPr txBox="1"/>
          <p:nvPr/>
        </p:nvSpPr>
        <p:spPr>
          <a:xfrm>
            <a:off x="899592" y="3861048"/>
            <a:ext cx="8032968" cy="923330"/>
          </a:xfrm>
          <a:prstGeom prst="rect">
            <a:avLst/>
          </a:prstGeom>
          <a:noFill/>
        </p:spPr>
        <p:txBody>
          <a:bodyPr wrap="none" rtlCol="0">
            <a:spAutoFit/>
          </a:bodyPr>
          <a:lstStyle/>
          <a:p>
            <a:pPr marL="285750" indent="-285750">
              <a:buFont typeface="Arial" charset="0"/>
              <a:buChar char="•"/>
            </a:pPr>
            <a:r>
              <a:rPr kumimoji="1" lang="zh-CN" altLang="en-US" dirty="0" smtClean="0"/>
              <a:t>连续型数据：</a:t>
            </a:r>
            <a:r>
              <a:rPr lang="zh-CN" altLang="en-US" dirty="0"/>
              <a:t>变量可以在</a:t>
            </a:r>
            <a:r>
              <a:rPr lang="zh-CN" altLang="en-US" dirty="0" smtClean="0">
                <a:solidFill>
                  <a:srgbClr val="FF0000"/>
                </a:solidFill>
              </a:rPr>
              <a:t>某个范围内</a:t>
            </a:r>
            <a:r>
              <a:rPr lang="zh-CN" altLang="en-US" dirty="0">
                <a:solidFill>
                  <a:srgbClr val="FF0000"/>
                </a:solidFill>
              </a:rPr>
              <a:t>取任</a:t>
            </a:r>
            <a:r>
              <a:rPr lang="zh-CN" altLang="en-US" dirty="0" smtClean="0">
                <a:solidFill>
                  <a:srgbClr val="FF0000"/>
                </a:solidFill>
              </a:rPr>
              <a:t>一数</a:t>
            </a:r>
            <a:r>
              <a:rPr lang="zh-CN" altLang="en-US" dirty="0" smtClean="0"/>
              <a:t>，</a:t>
            </a:r>
            <a:r>
              <a:rPr lang="zh-CN" altLang="en-US" dirty="0"/>
              <a:t>即变量的取值可以</a:t>
            </a:r>
            <a:r>
              <a:rPr lang="zh-CN" altLang="en-US" dirty="0" smtClean="0"/>
              <a:t>是连续</a:t>
            </a:r>
            <a:endParaRPr lang="en-US" altLang="zh-CN" dirty="0" smtClean="0"/>
          </a:p>
          <a:p>
            <a:r>
              <a:rPr lang="en-US" altLang="zh-CN" dirty="0"/>
              <a:t>	</a:t>
            </a:r>
            <a:r>
              <a:rPr lang="zh-CN" altLang="en-US" dirty="0" smtClean="0"/>
              <a:t>的，如</a:t>
            </a:r>
            <a:r>
              <a:rPr lang="zh-CN" altLang="en-US" dirty="0"/>
              <a:t>，长度、时间、</a:t>
            </a:r>
            <a:r>
              <a:rPr lang="zh-CN" altLang="en-US" dirty="0" smtClean="0"/>
              <a:t>质量值等，这类整数通常是非整数，含有小数</a:t>
            </a:r>
            <a:endParaRPr lang="en-US" altLang="zh-CN" dirty="0" smtClean="0"/>
          </a:p>
          <a:p>
            <a:r>
              <a:rPr lang="en-US" altLang="zh-CN" dirty="0"/>
              <a:t>	</a:t>
            </a:r>
            <a:r>
              <a:rPr lang="zh-CN" altLang="en-US" dirty="0" smtClean="0"/>
              <a:t>部分。</a:t>
            </a:r>
            <a:endParaRPr kumimoji="1" lang="zh-CN" altLang="en-US" dirty="0"/>
          </a:p>
        </p:txBody>
      </p:sp>
      <p:sp>
        <p:nvSpPr>
          <p:cNvPr id="3" name="文本框 2"/>
          <p:cNvSpPr txBox="1"/>
          <p:nvPr/>
        </p:nvSpPr>
        <p:spPr>
          <a:xfrm>
            <a:off x="1064712" y="5549030"/>
            <a:ext cx="6878806" cy="369332"/>
          </a:xfrm>
          <a:prstGeom prst="rect">
            <a:avLst/>
          </a:prstGeom>
          <a:noFill/>
        </p:spPr>
        <p:txBody>
          <a:bodyPr wrap="none" rtlCol="0">
            <a:spAutoFit/>
          </a:bodyPr>
          <a:lstStyle/>
          <a:p>
            <a:r>
              <a:rPr kumimoji="1" lang="zh-CN" altLang="en-US" dirty="0" smtClean="0"/>
              <a:t>注：只要记住一点，离散型是区间内不可分，连续型是区间内可分</a:t>
            </a:r>
            <a:endParaRPr kumimoji="1" lang="zh-CN" altLang="en-US" dirty="0"/>
          </a:p>
        </p:txBody>
      </p:sp>
    </p:spTree>
    <p:extLst>
      <p:ext uri="{BB962C8B-B14F-4D97-AF65-F5344CB8AC3E}">
        <p14:creationId xmlns:p14="http://schemas.microsoft.com/office/powerpoint/2010/main" val="211262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04" y="2420888"/>
            <a:ext cx="5328592" cy="2303561"/>
          </a:xfrm>
          <a:prstGeom prst="rect">
            <a:avLst/>
          </a:prstGeom>
        </p:spPr>
      </p:pic>
      <p:sp>
        <p:nvSpPr>
          <p:cNvPr id="4" name="矩形 3"/>
          <p:cNvSpPr/>
          <p:nvPr/>
        </p:nvSpPr>
        <p:spPr>
          <a:xfrm>
            <a:off x="5580112" y="2141507"/>
            <a:ext cx="3240360" cy="2585323"/>
          </a:xfrm>
          <a:prstGeom prst="rect">
            <a:avLst/>
          </a:prstGeom>
        </p:spPr>
        <p:txBody>
          <a:bodyPr wrap="square">
            <a:spAutoFit/>
          </a:bodyPr>
          <a:lstStyle/>
          <a:p>
            <a:r>
              <a:rPr lang="zh-CN" altLang="en-US" b="1" i="0">
                <a:solidFill>
                  <a:srgbClr val="222222"/>
                </a:solidFill>
                <a:effectLst/>
                <a:latin typeface="Arial" charset="0"/>
              </a:rPr>
              <a:t>马文</a:t>
            </a:r>
            <a:r>
              <a:rPr lang="en-US" altLang="zh-CN" b="1" i="0">
                <a:solidFill>
                  <a:srgbClr val="222222"/>
                </a:solidFill>
                <a:effectLst/>
                <a:latin typeface="Arial" charset="0"/>
              </a:rPr>
              <a:t>·</a:t>
            </a:r>
            <a:r>
              <a:rPr lang="zh-CN" altLang="en-US" b="1" i="0">
                <a:solidFill>
                  <a:srgbClr val="222222"/>
                </a:solidFill>
                <a:effectLst/>
                <a:latin typeface="Arial" charset="0"/>
              </a:rPr>
              <a:t>李</a:t>
            </a:r>
            <a:r>
              <a:rPr lang="en-US" altLang="zh-CN" b="1" i="0">
                <a:solidFill>
                  <a:srgbClr val="222222"/>
                </a:solidFill>
                <a:effectLst/>
                <a:latin typeface="Arial" charset="0"/>
              </a:rPr>
              <a:t>·</a:t>
            </a:r>
            <a:r>
              <a:rPr lang="zh-CN" altLang="en-US" b="1" i="0">
                <a:solidFill>
                  <a:srgbClr val="222222"/>
                </a:solidFill>
                <a:effectLst/>
                <a:latin typeface="Arial" charset="0"/>
              </a:rPr>
              <a:t>闵斯基</a:t>
            </a:r>
            <a:r>
              <a:rPr lang="zh-CN" altLang="en-US" b="0" i="0">
                <a:solidFill>
                  <a:srgbClr val="222222"/>
                </a:solidFill>
                <a:effectLst/>
                <a:latin typeface="Arial" charset="0"/>
              </a:rPr>
              <a:t>（英语：</a:t>
            </a:r>
            <a:r>
              <a:rPr lang="en-US" altLang="zh-CN" b="0" i="0">
                <a:solidFill>
                  <a:srgbClr val="222222"/>
                </a:solidFill>
                <a:effectLst/>
                <a:latin typeface="Arial" charset="0"/>
              </a:rPr>
              <a:t>Marvin Lee Minsky</a:t>
            </a:r>
            <a:r>
              <a:rPr lang="zh-CN" altLang="en-US" b="0" i="0">
                <a:solidFill>
                  <a:srgbClr val="222222"/>
                </a:solidFill>
                <a:effectLst/>
                <a:latin typeface="Arial" charset="0"/>
              </a:rPr>
              <a:t>，</a:t>
            </a:r>
            <a:r>
              <a:rPr lang="en-US" altLang="zh-CN" b="0" i="0">
                <a:solidFill>
                  <a:srgbClr val="222222"/>
                </a:solidFill>
                <a:effectLst/>
                <a:latin typeface="Arial" charset="0"/>
              </a:rPr>
              <a:t>1927</a:t>
            </a:r>
            <a:r>
              <a:rPr lang="zh-CN" altLang="en-US" b="0" i="0">
                <a:solidFill>
                  <a:srgbClr val="222222"/>
                </a:solidFill>
                <a:effectLst/>
                <a:latin typeface="Arial" charset="0"/>
              </a:rPr>
              <a:t>年</a:t>
            </a:r>
            <a:r>
              <a:rPr lang="en-US" altLang="zh-CN" b="0" i="0">
                <a:solidFill>
                  <a:srgbClr val="222222"/>
                </a:solidFill>
                <a:effectLst/>
                <a:latin typeface="Arial" charset="0"/>
              </a:rPr>
              <a:t>8</a:t>
            </a:r>
            <a:r>
              <a:rPr lang="zh-CN" altLang="en-US" b="0" i="0">
                <a:solidFill>
                  <a:srgbClr val="222222"/>
                </a:solidFill>
                <a:effectLst/>
                <a:latin typeface="Arial" charset="0"/>
              </a:rPr>
              <a:t>月</a:t>
            </a:r>
            <a:r>
              <a:rPr lang="en-US" altLang="zh-CN" b="0" i="0">
                <a:solidFill>
                  <a:srgbClr val="222222"/>
                </a:solidFill>
                <a:effectLst/>
                <a:latin typeface="Arial" charset="0"/>
              </a:rPr>
              <a:t>9</a:t>
            </a:r>
            <a:r>
              <a:rPr lang="zh-CN" altLang="en-US" b="0" i="0">
                <a:solidFill>
                  <a:srgbClr val="222222"/>
                </a:solidFill>
                <a:effectLst/>
                <a:latin typeface="Arial" charset="0"/>
              </a:rPr>
              <a:t>日－</a:t>
            </a:r>
            <a:r>
              <a:rPr lang="en-US" altLang="zh-CN" b="0" i="0">
                <a:solidFill>
                  <a:srgbClr val="222222"/>
                </a:solidFill>
                <a:effectLst/>
                <a:latin typeface="Arial" charset="0"/>
              </a:rPr>
              <a:t>2016</a:t>
            </a:r>
            <a:r>
              <a:rPr lang="zh-CN" altLang="en-US" b="0" i="0">
                <a:solidFill>
                  <a:srgbClr val="222222"/>
                </a:solidFill>
                <a:effectLst/>
                <a:latin typeface="Arial" charset="0"/>
              </a:rPr>
              <a:t>年</a:t>
            </a:r>
            <a:r>
              <a:rPr lang="en-US" altLang="zh-CN" b="0" i="0">
                <a:solidFill>
                  <a:srgbClr val="222222"/>
                </a:solidFill>
                <a:effectLst/>
                <a:latin typeface="Arial" charset="0"/>
              </a:rPr>
              <a:t>1</a:t>
            </a:r>
            <a:r>
              <a:rPr lang="zh-CN" altLang="en-US" b="0" i="0">
                <a:solidFill>
                  <a:srgbClr val="222222"/>
                </a:solidFill>
                <a:effectLst/>
                <a:latin typeface="Arial" charset="0"/>
              </a:rPr>
              <a:t>月</a:t>
            </a:r>
            <a:r>
              <a:rPr lang="en-US" altLang="zh-CN" b="0" i="0">
                <a:solidFill>
                  <a:srgbClr val="222222"/>
                </a:solidFill>
                <a:effectLst/>
                <a:latin typeface="Arial" charset="0"/>
              </a:rPr>
              <a:t>24</a:t>
            </a:r>
            <a:r>
              <a:rPr lang="zh-CN" altLang="en-US" b="0" i="0">
                <a:solidFill>
                  <a:srgbClr val="222222"/>
                </a:solidFill>
                <a:effectLst/>
                <a:latin typeface="Arial" charset="0"/>
              </a:rPr>
              <a:t>日），科学家，专长于认知科学与人工智能领域，麻省理工学院人工智能实验室的创始人之一，著有几部人工智能和哲学方面的作品。</a:t>
            </a:r>
            <a:r>
              <a:rPr lang="en-US" altLang="zh-CN" b="0" i="0">
                <a:solidFill>
                  <a:srgbClr val="222222"/>
                </a:solidFill>
                <a:effectLst/>
                <a:latin typeface="Arial" charset="0"/>
              </a:rPr>
              <a:t>1969</a:t>
            </a:r>
            <a:r>
              <a:rPr lang="zh-CN" altLang="en-US" b="0" i="0">
                <a:solidFill>
                  <a:srgbClr val="222222"/>
                </a:solidFill>
                <a:effectLst/>
                <a:latin typeface="Arial" charset="0"/>
              </a:rPr>
              <a:t>年，因为在人工智能领域的贡献，获得图灵奖。</a:t>
            </a:r>
            <a:endParaRPr lang="zh-CN" altLang="en-US"/>
          </a:p>
        </p:txBody>
      </p:sp>
    </p:spTree>
    <p:extLst>
      <p:ext uri="{BB962C8B-B14F-4D97-AF65-F5344CB8AC3E}">
        <p14:creationId xmlns:p14="http://schemas.microsoft.com/office/powerpoint/2010/main" val="2003066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7624" y="2780928"/>
            <a:ext cx="6596678" cy="400110"/>
          </a:xfrm>
          <a:prstGeom prst="rect">
            <a:avLst/>
          </a:prstGeom>
          <a:noFill/>
        </p:spPr>
        <p:txBody>
          <a:bodyPr wrap="none" rtlCol="0">
            <a:spAutoFit/>
          </a:bodyPr>
          <a:lstStyle/>
          <a:p>
            <a:r>
              <a:rPr kumimoji="1" lang="zh-CN" altLang="en-US" sz="2000" dirty="0" smtClean="0">
                <a:solidFill>
                  <a:srgbClr val="0070C0"/>
                </a:solidFill>
              </a:rPr>
              <a:t>数据的类型将是机器学习模型不同问题不同处理的依据？</a:t>
            </a:r>
            <a:endParaRPr kumimoji="1" lang="zh-CN" altLang="en-US" sz="2000" dirty="0">
              <a:solidFill>
                <a:srgbClr val="0070C0"/>
              </a:solidFill>
            </a:endParaRPr>
          </a:p>
        </p:txBody>
      </p:sp>
      <p:sp>
        <p:nvSpPr>
          <p:cNvPr id="5" name="文本框 4"/>
          <p:cNvSpPr txBox="1"/>
          <p:nvPr/>
        </p:nvSpPr>
        <p:spPr>
          <a:xfrm>
            <a:off x="5004048" y="3573016"/>
            <a:ext cx="3877985" cy="369332"/>
          </a:xfrm>
          <a:prstGeom prst="rect">
            <a:avLst/>
          </a:prstGeom>
          <a:noFill/>
        </p:spPr>
        <p:txBody>
          <a:bodyPr wrap="none" rtlCol="0">
            <a:spAutoFit/>
          </a:bodyPr>
          <a:lstStyle/>
          <a:p>
            <a:r>
              <a:rPr kumimoji="1" lang="zh-CN" altLang="en-US" dirty="0" smtClean="0"/>
              <a:t>将在后面机器学习模型选择时讲解！</a:t>
            </a:r>
            <a:endParaRPr kumimoji="1" lang="zh-CN" altLang="en-US" dirty="0"/>
          </a:p>
        </p:txBody>
      </p:sp>
      <p:sp>
        <p:nvSpPr>
          <p:cNvPr id="6" name="文本框 5"/>
          <p:cNvSpPr txBox="1"/>
          <p:nvPr/>
        </p:nvSpPr>
        <p:spPr>
          <a:xfrm>
            <a:off x="2600477" y="980728"/>
            <a:ext cx="4339650" cy="646331"/>
          </a:xfrm>
          <a:prstGeom prst="rect">
            <a:avLst/>
          </a:prstGeom>
          <a:noFill/>
        </p:spPr>
        <p:txBody>
          <a:bodyPr wrap="none" rtlCol="0">
            <a:spAutoFit/>
          </a:bodyPr>
          <a:lstStyle/>
          <a:p>
            <a:r>
              <a:rPr kumimoji="1" lang="zh-CN" altLang="en-US" sz="3600" dirty="0" smtClean="0">
                <a:solidFill>
                  <a:srgbClr val="0070C0"/>
                </a:solidFill>
              </a:rPr>
              <a:t>数据类型的不同应用</a:t>
            </a:r>
            <a:endParaRPr kumimoji="1" lang="zh-CN" altLang="en-US" sz="3600" dirty="0">
              <a:solidFill>
                <a:srgbClr val="0070C0"/>
              </a:solidFill>
            </a:endParaRPr>
          </a:p>
        </p:txBody>
      </p:sp>
    </p:spTree>
    <p:extLst>
      <p:ext uri="{BB962C8B-B14F-4D97-AF65-F5344CB8AC3E}">
        <p14:creationId xmlns:p14="http://schemas.microsoft.com/office/powerpoint/2010/main" val="1046138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47864" y="764704"/>
            <a:ext cx="2492990" cy="646331"/>
          </a:xfrm>
          <a:prstGeom prst="rect">
            <a:avLst/>
          </a:prstGeom>
          <a:noFill/>
        </p:spPr>
        <p:txBody>
          <a:bodyPr wrap="none" rtlCol="0">
            <a:spAutoFit/>
          </a:bodyPr>
          <a:lstStyle/>
          <a:p>
            <a:r>
              <a:rPr kumimoji="1" lang="zh-CN" altLang="en-US" sz="3600" dirty="0" smtClean="0">
                <a:solidFill>
                  <a:srgbClr val="0070C0"/>
                </a:solidFill>
              </a:rPr>
              <a:t>可用数据集</a:t>
            </a:r>
            <a:endParaRPr kumimoji="1" lang="zh-CN" altLang="en-US" sz="3600" dirty="0">
              <a:solidFill>
                <a:srgbClr val="0070C0"/>
              </a:solidFill>
            </a:endParaRPr>
          </a:p>
        </p:txBody>
      </p:sp>
      <p:graphicFrame>
        <p:nvGraphicFramePr>
          <p:cNvPr id="2" name="图表 1"/>
          <p:cNvGraphicFramePr/>
          <p:nvPr>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矩形 12"/>
          <p:cNvSpPr/>
          <p:nvPr/>
        </p:nvSpPr>
        <p:spPr>
          <a:xfrm>
            <a:off x="6079592" y="2507750"/>
            <a:ext cx="3091103" cy="1077218"/>
          </a:xfrm>
          <a:prstGeom prst="rect">
            <a:avLst/>
          </a:prstGeom>
        </p:spPr>
        <p:txBody>
          <a:bodyPr wrap="none">
            <a:spAutoFit/>
          </a:bodyPr>
          <a:lstStyle/>
          <a:p>
            <a:r>
              <a:rPr lang="en-US" altLang="zh-CN" sz="1600" dirty="0" err="1"/>
              <a:t>Kaggle</a:t>
            </a:r>
            <a:r>
              <a:rPr lang="zh-CN" altLang="en-US" sz="1600" dirty="0" smtClean="0"/>
              <a:t>特点：</a:t>
            </a:r>
            <a:r>
              <a:rPr lang="en-US" altLang="zh-CN" sz="1600" dirty="0" smtClean="0"/>
              <a:t>1</a:t>
            </a:r>
            <a:r>
              <a:rPr lang="zh-CN" altLang="en-US" sz="1600" dirty="0" smtClean="0"/>
              <a:t>、大数据竞赛平台</a:t>
            </a:r>
            <a:endParaRPr lang="en-US" altLang="zh-CN" sz="1600" dirty="0" smtClean="0"/>
          </a:p>
          <a:p>
            <a:r>
              <a:rPr lang="zh-CN" altLang="en-US" sz="1600" dirty="0" smtClean="0"/>
              <a:t>             </a:t>
            </a:r>
            <a:r>
              <a:rPr lang="en-US" altLang="zh-CN" sz="1600" dirty="0" smtClean="0"/>
              <a:t>2</a:t>
            </a:r>
            <a:r>
              <a:rPr lang="zh-CN" altLang="en-US" sz="1600" dirty="0" smtClean="0"/>
              <a:t>、</a:t>
            </a:r>
            <a:r>
              <a:rPr lang="en-US" altLang="zh-CN" sz="1600" dirty="0" smtClean="0"/>
              <a:t>80</a:t>
            </a:r>
            <a:r>
              <a:rPr lang="zh-CN" altLang="en-US" sz="1600" dirty="0" smtClean="0"/>
              <a:t>万科学家</a:t>
            </a:r>
            <a:endParaRPr lang="en-US" altLang="zh-CN" sz="1600" dirty="0" smtClean="0"/>
          </a:p>
          <a:p>
            <a:r>
              <a:rPr lang="zh-CN" altLang="en-US" sz="1600" dirty="0" smtClean="0"/>
              <a:t>             </a:t>
            </a:r>
            <a:r>
              <a:rPr lang="en-US" altLang="zh-CN" sz="1600" dirty="0" smtClean="0"/>
              <a:t>3</a:t>
            </a:r>
            <a:r>
              <a:rPr lang="zh-CN" altLang="en-US" sz="1600" dirty="0" smtClean="0"/>
              <a:t>、真实数据</a:t>
            </a:r>
            <a:endParaRPr lang="en-US" altLang="zh-CN" sz="1600" dirty="0" smtClean="0"/>
          </a:p>
          <a:p>
            <a:r>
              <a:rPr lang="zh-CN" altLang="en-US" sz="1600" dirty="0"/>
              <a:t> </a:t>
            </a:r>
            <a:r>
              <a:rPr lang="zh-CN" altLang="en-US" sz="1600" dirty="0" smtClean="0"/>
              <a:t>            </a:t>
            </a:r>
            <a:r>
              <a:rPr lang="en-US" altLang="zh-CN" sz="1600" dirty="0" smtClean="0"/>
              <a:t>4</a:t>
            </a:r>
            <a:r>
              <a:rPr lang="zh-CN" altLang="en-US" sz="1600" dirty="0" smtClean="0"/>
              <a:t>、数据量巨大</a:t>
            </a:r>
            <a:endParaRPr lang="en-US" altLang="zh-CN" sz="1600" dirty="0"/>
          </a:p>
        </p:txBody>
      </p:sp>
      <p:sp>
        <p:nvSpPr>
          <p:cNvPr id="14" name="矩形 13"/>
          <p:cNvSpPr/>
          <p:nvPr/>
        </p:nvSpPr>
        <p:spPr>
          <a:xfrm>
            <a:off x="-26695" y="3584968"/>
            <a:ext cx="4166647" cy="830997"/>
          </a:xfrm>
          <a:prstGeom prst="rect">
            <a:avLst/>
          </a:prstGeom>
        </p:spPr>
        <p:txBody>
          <a:bodyPr wrap="square">
            <a:spAutoFit/>
          </a:bodyPr>
          <a:lstStyle/>
          <a:p>
            <a:r>
              <a:rPr lang="en-US" altLang="zh-CN" sz="1600" dirty="0"/>
              <a:t>UCI</a:t>
            </a:r>
            <a:r>
              <a:rPr lang="zh-CN" altLang="en-US" sz="1600" dirty="0" smtClean="0"/>
              <a:t>特点：</a:t>
            </a:r>
            <a:r>
              <a:rPr lang="en-US" altLang="zh-CN" sz="1600" dirty="0" smtClean="0"/>
              <a:t>1</a:t>
            </a:r>
            <a:r>
              <a:rPr lang="zh-CN" altLang="en-US" sz="1600" dirty="0" smtClean="0"/>
              <a:t>、收录了</a:t>
            </a:r>
            <a:r>
              <a:rPr lang="en-US" altLang="zh-CN" sz="1600" dirty="0" smtClean="0"/>
              <a:t>360</a:t>
            </a:r>
            <a:r>
              <a:rPr lang="zh-CN" altLang="en-US" sz="1600" dirty="0" smtClean="0"/>
              <a:t>个数据集</a:t>
            </a:r>
            <a:endParaRPr lang="en-US" altLang="zh-CN" sz="1600" dirty="0" smtClean="0"/>
          </a:p>
          <a:p>
            <a:r>
              <a:rPr lang="zh-CN" altLang="en-US" sz="1600" dirty="0" smtClean="0"/>
              <a:t>             </a:t>
            </a:r>
            <a:r>
              <a:rPr lang="en-US" altLang="zh-CN" sz="1600" dirty="0" smtClean="0"/>
              <a:t>2</a:t>
            </a:r>
            <a:r>
              <a:rPr lang="zh-CN" altLang="en-US" sz="1600" dirty="0" smtClean="0"/>
              <a:t>、覆盖科学、生活、经济等领域           </a:t>
            </a:r>
            <a:endParaRPr lang="en-US" altLang="zh-CN" sz="1600" dirty="0" smtClean="0"/>
          </a:p>
          <a:p>
            <a:r>
              <a:rPr lang="zh-CN" altLang="en-US" sz="1600" dirty="0"/>
              <a:t> </a:t>
            </a:r>
            <a:r>
              <a:rPr lang="zh-CN" altLang="en-US" sz="1600" dirty="0" smtClean="0"/>
              <a:t>            </a:t>
            </a:r>
            <a:r>
              <a:rPr lang="en-US" altLang="zh-CN" sz="1600" dirty="0" smtClean="0"/>
              <a:t>3</a:t>
            </a:r>
            <a:r>
              <a:rPr lang="zh-CN" altLang="en-US" sz="1600" dirty="0" smtClean="0"/>
              <a:t>、数据量几十万</a:t>
            </a:r>
            <a:endParaRPr lang="en-US" altLang="zh-CN" sz="1600" dirty="0"/>
          </a:p>
        </p:txBody>
      </p:sp>
      <p:sp>
        <p:nvSpPr>
          <p:cNvPr id="15" name="矩形 14"/>
          <p:cNvSpPr/>
          <p:nvPr/>
        </p:nvSpPr>
        <p:spPr>
          <a:xfrm>
            <a:off x="539552" y="1772460"/>
            <a:ext cx="3039871" cy="584775"/>
          </a:xfrm>
          <a:prstGeom prst="rect">
            <a:avLst/>
          </a:prstGeom>
        </p:spPr>
        <p:txBody>
          <a:bodyPr wrap="none">
            <a:spAutoFit/>
          </a:bodyPr>
          <a:lstStyle/>
          <a:p>
            <a:r>
              <a:rPr kumimoji="1" lang="en-US" altLang="zh-CN" sz="1600" dirty="0" err="1"/>
              <a:t>scikit</a:t>
            </a:r>
            <a:r>
              <a:rPr kumimoji="1" lang="en-US" altLang="zh-CN" sz="1600" dirty="0"/>
              <a:t>-learn</a:t>
            </a:r>
            <a:r>
              <a:rPr kumimoji="1" lang="zh-CN" altLang="en-US" sz="1600" dirty="0" smtClean="0"/>
              <a:t>特点：</a:t>
            </a:r>
            <a:r>
              <a:rPr kumimoji="1" lang="en-US" altLang="zh-CN" sz="1600" dirty="0" smtClean="0"/>
              <a:t>1</a:t>
            </a:r>
            <a:r>
              <a:rPr kumimoji="1" lang="zh-CN" altLang="en-US" sz="1600" dirty="0" smtClean="0"/>
              <a:t>、数据量较小</a:t>
            </a:r>
            <a:endParaRPr kumimoji="1" lang="en-US" altLang="zh-CN" sz="1600" dirty="0" smtClean="0"/>
          </a:p>
          <a:p>
            <a:r>
              <a:rPr kumimoji="1" lang="zh-CN" altLang="en-US" sz="1600" dirty="0" smtClean="0"/>
              <a:t>             </a:t>
            </a:r>
            <a:r>
              <a:rPr kumimoji="1" lang="en-US" altLang="zh-CN" sz="1600" dirty="0" smtClean="0"/>
              <a:t>2</a:t>
            </a:r>
            <a:r>
              <a:rPr kumimoji="1" lang="zh-CN" altLang="en-US" sz="1600" dirty="0" smtClean="0"/>
              <a:t>、方便学习</a:t>
            </a:r>
            <a:endParaRPr kumimoji="1" lang="zh-CN" altLang="en-US" sz="1600" dirty="0"/>
          </a:p>
        </p:txBody>
      </p:sp>
    </p:spTree>
    <p:extLst>
      <p:ext uri="{BB962C8B-B14F-4D97-AF65-F5344CB8AC3E}">
        <p14:creationId xmlns:p14="http://schemas.microsoft.com/office/powerpoint/2010/main" val="1004378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12869" y="881425"/>
            <a:ext cx="3877985" cy="461665"/>
          </a:xfrm>
          <a:prstGeom prst="rect">
            <a:avLst/>
          </a:prstGeom>
          <a:noFill/>
        </p:spPr>
        <p:txBody>
          <a:bodyPr wrap="none" rtlCol="0">
            <a:spAutoFit/>
          </a:bodyPr>
          <a:lstStyle/>
          <a:p>
            <a:r>
              <a:rPr kumimoji="1" lang="zh-CN" altLang="en-US" sz="2400" dirty="0" smtClean="0">
                <a:solidFill>
                  <a:srgbClr val="0070C0"/>
                </a:solidFill>
              </a:rPr>
              <a:t>常用数据集数据的结构组成</a:t>
            </a:r>
            <a:endParaRPr kumimoji="1" lang="zh-CN" altLang="en-US" sz="2400" dirty="0">
              <a:solidFill>
                <a:srgbClr val="0070C0"/>
              </a:solidFill>
            </a:endParaRPr>
          </a:p>
        </p:txBody>
      </p:sp>
      <p:sp>
        <p:nvSpPr>
          <p:cNvPr id="6" name="文本框 5"/>
          <p:cNvSpPr txBox="1"/>
          <p:nvPr/>
        </p:nvSpPr>
        <p:spPr>
          <a:xfrm>
            <a:off x="1413164" y="1787236"/>
            <a:ext cx="2666114" cy="369332"/>
          </a:xfrm>
          <a:prstGeom prst="rect">
            <a:avLst/>
          </a:prstGeom>
          <a:noFill/>
        </p:spPr>
        <p:txBody>
          <a:bodyPr wrap="none" rtlCol="0">
            <a:spAutoFit/>
          </a:bodyPr>
          <a:lstStyle/>
          <a:p>
            <a:pPr marL="285750" indent="-285750">
              <a:buFont typeface="Arial" charset="0"/>
              <a:buChar char="•"/>
            </a:pPr>
            <a:r>
              <a:rPr kumimoji="1" lang="zh-CN" altLang="en-US" dirty="0" smtClean="0"/>
              <a:t>结构：特征值</a:t>
            </a:r>
            <a:r>
              <a:rPr kumimoji="1" lang="en-US" altLang="zh-CN" dirty="0" smtClean="0"/>
              <a:t>+</a:t>
            </a:r>
            <a:r>
              <a:rPr kumimoji="1" lang="zh-CN" altLang="en-US" dirty="0" smtClean="0"/>
              <a:t>目标值</a:t>
            </a:r>
            <a:endParaRPr kumimoji="1"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464059657"/>
              </p:ext>
            </p:extLst>
          </p:nvPr>
        </p:nvGraphicFramePr>
        <p:xfrm>
          <a:off x="2045656" y="2996952"/>
          <a:ext cx="5097405" cy="1102360"/>
        </p:xfrm>
        <a:graphic>
          <a:graphicData uri="http://schemas.openxmlformats.org/drawingml/2006/table">
            <a:tbl>
              <a:tblPr firstRow="1" bandRow="1">
                <a:tableStyleId>{5940675A-B579-460E-94D1-54222C63F5DA}</a:tableStyleId>
              </a:tblPr>
              <a:tblGrid>
                <a:gridCol w="1019481"/>
                <a:gridCol w="1019481"/>
                <a:gridCol w="1019481"/>
                <a:gridCol w="1019481"/>
                <a:gridCol w="1019481"/>
              </a:tblGrid>
              <a:tr h="298832">
                <a:tc>
                  <a:txBody>
                    <a:bodyPr/>
                    <a:lstStyle/>
                    <a:p>
                      <a:pPr algn="ctr"/>
                      <a:r>
                        <a:rPr lang="en-US" altLang="zh-CN" dirty="0" smtClean="0"/>
                        <a:t>80</a:t>
                      </a:r>
                      <a:endParaRPr lang="zh-CN" altLang="en-US" dirty="0"/>
                    </a:p>
                  </a:txBody>
                  <a:tcPr/>
                </a:tc>
                <a:tc>
                  <a:txBody>
                    <a:bodyPr/>
                    <a:lstStyle/>
                    <a:p>
                      <a:pPr algn="ctr"/>
                      <a:r>
                        <a:rPr lang="en-US" altLang="zh-CN" smtClean="0"/>
                        <a:t>9</a:t>
                      </a:r>
                      <a:endParaRPr lang="zh-CN" altLang="en-US" dirty="0"/>
                    </a:p>
                  </a:txBody>
                  <a:tcPr/>
                </a:tc>
                <a:tc>
                  <a:txBody>
                    <a:bodyPr/>
                    <a:lstStyle/>
                    <a:p>
                      <a:pPr algn="ctr"/>
                      <a:r>
                        <a:rPr lang="en-US" altLang="zh-CN" dirty="0" smtClean="0"/>
                        <a:t>3</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80</a:t>
                      </a:r>
                      <a:endParaRPr lang="zh-CN" altLang="en-US" dirty="0"/>
                    </a:p>
                  </a:txBody>
                  <a:tcPr/>
                </a:tc>
              </a:tr>
              <a:tr h="0">
                <a:tc>
                  <a:txBody>
                    <a:bodyPr/>
                    <a:lstStyle/>
                    <a:p>
                      <a:pPr algn="ctr"/>
                      <a:r>
                        <a:rPr lang="en-US" altLang="zh-CN" dirty="0" smtClean="0"/>
                        <a:t>100</a:t>
                      </a:r>
                      <a:endParaRPr lang="zh-CN" altLang="en-US" dirty="0"/>
                    </a:p>
                  </a:txBody>
                  <a:tcPr/>
                </a:tc>
                <a:tc>
                  <a:txBody>
                    <a:bodyPr/>
                    <a:lstStyle/>
                    <a:p>
                      <a:pPr algn="ctr"/>
                      <a:r>
                        <a:rPr lang="en-US" altLang="zh-CN" dirty="0" smtClean="0"/>
                        <a:t>9</a:t>
                      </a:r>
                      <a:endParaRPr lang="zh-CN" altLang="en-US" dirty="0"/>
                    </a:p>
                  </a:txBody>
                  <a:tcPr/>
                </a:tc>
                <a:tc>
                  <a:txBody>
                    <a:bodyPr/>
                    <a:lstStyle/>
                    <a:p>
                      <a:pPr algn="ctr"/>
                      <a:r>
                        <a:rPr lang="en-US" altLang="zh-CN" dirty="0" smtClean="0"/>
                        <a:t>5</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120</a:t>
                      </a:r>
                      <a:endParaRPr lang="zh-CN" altLang="en-US" dirty="0"/>
                    </a:p>
                  </a:txBody>
                  <a:tcPr/>
                </a:tc>
              </a:tr>
              <a:tr h="370840">
                <a:tc>
                  <a:txBody>
                    <a:bodyPr/>
                    <a:lstStyle/>
                    <a:p>
                      <a:pPr algn="ctr"/>
                      <a:r>
                        <a:rPr lang="en-US" altLang="zh-CN" smtClean="0"/>
                        <a:t>80</a:t>
                      </a:r>
                      <a:endParaRPr lang="zh-CN" altLang="en-US" dirty="0"/>
                    </a:p>
                  </a:txBody>
                  <a:tcPr/>
                </a:tc>
                <a:tc>
                  <a:txBody>
                    <a:bodyPr/>
                    <a:lstStyle/>
                    <a:p>
                      <a:pPr algn="ctr"/>
                      <a:r>
                        <a:rPr lang="en-US" altLang="zh-CN" dirty="0" smtClean="0"/>
                        <a:t>10</a:t>
                      </a:r>
                      <a:endParaRPr lang="zh-CN" altLang="en-US" dirty="0"/>
                    </a:p>
                  </a:txBody>
                  <a:tcPr/>
                </a:tc>
                <a:tc>
                  <a:txBody>
                    <a:bodyPr/>
                    <a:lstStyle/>
                    <a:p>
                      <a:pPr algn="ctr"/>
                      <a:r>
                        <a:rPr lang="en-US" altLang="zh-CN" dirty="0" smtClean="0"/>
                        <a:t>3</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100</a:t>
                      </a:r>
                      <a:endParaRPr lang="zh-CN" altLang="en-US" dirty="0"/>
                    </a:p>
                  </a:txBody>
                  <a:tcPr/>
                </a:tc>
              </a:tr>
            </a:tbl>
          </a:graphicData>
        </a:graphic>
      </p:graphicFrame>
      <p:sp>
        <p:nvSpPr>
          <p:cNvPr id="10" name="文本框 9"/>
          <p:cNvSpPr txBox="1"/>
          <p:nvPr/>
        </p:nvSpPr>
        <p:spPr>
          <a:xfrm>
            <a:off x="6165419" y="2492896"/>
            <a:ext cx="877163" cy="369332"/>
          </a:xfrm>
          <a:prstGeom prst="rect">
            <a:avLst/>
          </a:prstGeom>
          <a:noFill/>
        </p:spPr>
        <p:txBody>
          <a:bodyPr wrap="none" rtlCol="0">
            <a:spAutoFit/>
          </a:bodyPr>
          <a:lstStyle/>
          <a:p>
            <a:r>
              <a:rPr kumimoji="1" lang="zh-CN" altLang="en-US" dirty="0" smtClean="0"/>
              <a:t>目标值</a:t>
            </a:r>
            <a:endParaRPr kumimoji="1" lang="zh-CN" altLang="en-US" dirty="0"/>
          </a:p>
        </p:txBody>
      </p:sp>
      <p:sp>
        <p:nvSpPr>
          <p:cNvPr id="11" name="文本框 10"/>
          <p:cNvSpPr txBox="1"/>
          <p:nvPr/>
        </p:nvSpPr>
        <p:spPr>
          <a:xfrm>
            <a:off x="2049817" y="2516418"/>
            <a:ext cx="1107996" cy="369332"/>
          </a:xfrm>
          <a:prstGeom prst="rect">
            <a:avLst/>
          </a:prstGeom>
          <a:noFill/>
        </p:spPr>
        <p:txBody>
          <a:bodyPr wrap="none" rtlCol="0">
            <a:spAutoFit/>
          </a:bodyPr>
          <a:lstStyle/>
          <a:p>
            <a:r>
              <a:rPr kumimoji="1" lang="zh-CN" altLang="en-US" dirty="0" smtClean="0"/>
              <a:t>房子面积</a:t>
            </a:r>
            <a:endParaRPr kumimoji="1" lang="zh-CN" altLang="en-US" dirty="0"/>
          </a:p>
        </p:txBody>
      </p:sp>
      <p:sp>
        <p:nvSpPr>
          <p:cNvPr id="12" name="矩形 11"/>
          <p:cNvSpPr/>
          <p:nvPr/>
        </p:nvSpPr>
        <p:spPr>
          <a:xfrm>
            <a:off x="3112869" y="2516418"/>
            <a:ext cx="1107996" cy="369332"/>
          </a:xfrm>
          <a:prstGeom prst="rect">
            <a:avLst/>
          </a:prstGeom>
        </p:spPr>
        <p:txBody>
          <a:bodyPr wrap="none">
            <a:spAutoFit/>
          </a:bodyPr>
          <a:lstStyle/>
          <a:p>
            <a:r>
              <a:rPr kumimoji="1" lang="zh-CN" altLang="en-US" dirty="0" smtClean="0"/>
              <a:t>房子位置</a:t>
            </a:r>
            <a:endParaRPr lang="zh-CN" altLang="en-US" dirty="0"/>
          </a:p>
        </p:txBody>
      </p:sp>
      <p:sp>
        <p:nvSpPr>
          <p:cNvPr id="13" name="矩形 12"/>
          <p:cNvSpPr/>
          <p:nvPr/>
        </p:nvSpPr>
        <p:spPr>
          <a:xfrm>
            <a:off x="4107618" y="2528994"/>
            <a:ext cx="1107996" cy="369332"/>
          </a:xfrm>
          <a:prstGeom prst="rect">
            <a:avLst/>
          </a:prstGeom>
        </p:spPr>
        <p:txBody>
          <a:bodyPr wrap="none">
            <a:spAutoFit/>
          </a:bodyPr>
          <a:lstStyle/>
          <a:p>
            <a:r>
              <a:rPr kumimoji="1" lang="zh-CN" altLang="en-US" dirty="0" smtClean="0"/>
              <a:t>房子楼层</a:t>
            </a:r>
            <a:endParaRPr lang="zh-CN" altLang="en-US" dirty="0"/>
          </a:p>
        </p:txBody>
      </p:sp>
      <p:sp>
        <p:nvSpPr>
          <p:cNvPr id="14" name="矩形 13"/>
          <p:cNvSpPr/>
          <p:nvPr/>
        </p:nvSpPr>
        <p:spPr>
          <a:xfrm>
            <a:off x="5161314" y="2516418"/>
            <a:ext cx="1107996" cy="369332"/>
          </a:xfrm>
          <a:prstGeom prst="rect">
            <a:avLst/>
          </a:prstGeom>
        </p:spPr>
        <p:txBody>
          <a:bodyPr wrap="none">
            <a:spAutoFit/>
          </a:bodyPr>
          <a:lstStyle/>
          <a:p>
            <a:r>
              <a:rPr kumimoji="1" lang="zh-CN" altLang="en-US" dirty="0" smtClean="0"/>
              <a:t>房子朝向</a:t>
            </a:r>
            <a:endParaRPr lang="zh-CN" altLang="en-US" dirty="0"/>
          </a:p>
        </p:txBody>
      </p:sp>
      <p:sp>
        <p:nvSpPr>
          <p:cNvPr id="15" name="文本框 14"/>
          <p:cNvSpPr txBox="1"/>
          <p:nvPr/>
        </p:nvSpPr>
        <p:spPr>
          <a:xfrm>
            <a:off x="1284057" y="2893406"/>
            <a:ext cx="763351" cy="369332"/>
          </a:xfrm>
          <a:prstGeom prst="rect">
            <a:avLst/>
          </a:prstGeom>
          <a:noFill/>
        </p:spPr>
        <p:txBody>
          <a:bodyPr wrap="none" rtlCol="0">
            <a:spAutoFit/>
          </a:bodyPr>
          <a:lstStyle/>
          <a:p>
            <a:r>
              <a:rPr kumimoji="1" lang="zh-CN" altLang="en-US" dirty="0" smtClean="0"/>
              <a:t>数据</a:t>
            </a:r>
            <a:r>
              <a:rPr kumimoji="1" lang="en-US" altLang="zh-CN" dirty="0" smtClean="0"/>
              <a:t>1</a:t>
            </a:r>
            <a:endParaRPr kumimoji="1" lang="zh-CN" altLang="en-US" dirty="0"/>
          </a:p>
        </p:txBody>
      </p:sp>
      <p:sp>
        <p:nvSpPr>
          <p:cNvPr id="16" name="文本框 15"/>
          <p:cNvSpPr txBox="1"/>
          <p:nvPr/>
        </p:nvSpPr>
        <p:spPr>
          <a:xfrm>
            <a:off x="1282305" y="3301932"/>
            <a:ext cx="763351" cy="369332"/>
          </a:xfrm>
          <a:prstGeom prst="rect">
            <a:avLst/>
          </a:prstGeom>
          <a:noFill/>
        </p:spPr>
        <p:txBody>
          <a:bodyPr wrap="none" rtlCol="0">
            <a:spAutoFit/>
          </a:bodyPr>
          <a:lstStyle/>
          <a:p>
            <a:r>
              <a:rPr kumimoji="1" lang="zh-CN" altLang="en-US" dirty="0" smtClean="0"/>
              <a:t>数据</a:t>
            </a:r>
            <a:r>
              <a:rPr kumimoji="1" lang="en-US" altLang="zh-CN" dirty="0"/>
              <a:t>2</a:t>
            </a:r>
            <a:endParaRPr kumimoji="1" lang="zh-CN" altLang="en-US" dirty="0"/>
          </a:p>
        </p:txBody>
      </p:sp>
      <p:sp>
        <p:nvSpPr>
          <p:cNvPr id="17" name="文本框 16"/>
          <p:cNvSpPr txBox="1"/>
          <p:nvPr/>
        </p:nvSpPr>
        <p:spPr>
          <a:xfrm>
            <a:off x="1282305" y="3710458"/>
            <a:ext cx="763351" cy="369332"/>
          </a:xfrm>
          <a:prstGeom prst="rect">
            <a:avLst/>
          </a:prstGeom>
          <a:noFill/>
        </p:spPr>
        <p:txBody>
          <a:bodyPr wrap="none" rtlCol="0">
            <a:spAutoFit/>
          </a:bodyPr>
          <a:lstStyle/>
          <a:p>
            <a:r>
              <a:rPr kumimoji="1" lang="zh-CN" altLang="en-US" dirty="0" smtClean="0"/>
              <a:t>数据</a:t>
            </a:r>
            <a:r>
              <a:rPr kumimoji="1" lang="en-US" altLang="zh-CN" dirty="0"/>
              <a:t>3</a:t>
            </a:r>
            <a:endParaRPr kumimoji="1" lang="zh-CN" altLang="en-US" dirty="0"/>
          </a:p>
        </p:txBody>
      </p:sp>
      <p:sp>
        <p:nvSpPr>
          <p:cNvPr id="2" name="文本框 1"/>
          <p:cNvSpPr txBox="1"/>
          <p:nvPr/>
        </p:nvSpPr>
        <p:spPr>
          <a:xfrm>
            <a:off x="1449653" y="4465541"/>
            <a:ext cx="3416320" cy="369332"/>
          </a:xfrm>
          <a:prstGeom prst="rect">
            <a:avLst/>
          </a:prstGeom>
          <a:noFill/>
        </p:spPr>
        <p:txBody>
          <a:bodyPr wrap="none" rtlCol="0">
            <a:spAutoFit/>
          </a:bodyPr>
          <a:lstStyle/>
          <a:p>
            <a:r>
              <a:rPr kumimoji="1" lang="zh-CN" altLang="en-US" dirty="0" smtClean="0"/>
              <a:t>注：有些数据集可以没有目标值</a:t>
            </a:r>
            <a:endParaRPr kumimoji="1" lang="zh-CN" altLang="en-US" dirty="0"/>
          </a:p>
        </p:txBody>
      </p:sp>
    </p:spTree>
    <p:extLst>
      <p:ext uri="{BB962C8B-B14F-4D97-AF65-F5344CB8AC3E}">
        <p14:creationId xmlns:p14="http://schemas.microsoft.com/office/powerpoint/2010/main" val="922023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5616" y="5661248"/>
            <a:ext cx="8081058" cy="461665"/>
          </a:xfrm>
          <a:prstGeom prst="rect">
            <a:avLst/>
          </a:prstGeom>
          <a:noFill/>
        </p:spPr>
        <p:txBody>
          <a:bodyPr wrap="none" rtlCol="0">
            <a:spAutoFit/>
          </a:bodyPr>
          <a:lstStyle/>
          <a:p>
            <a:r>
              <a:rPr kumimoji="1" lang="zh-CN" altLang="en-US" sz="2400" dirty="0" smtClean="0">
                <a:solidFill>
                  <a:srgbClr val="0070C0"/>
                </a:solidFill>
              </a:rPr>
              <a:t>如何利用工具自己进行对原始数据（非连续型）的处理？</a:t>
            </a:r>
            <a:endParaRPr kumimoji="1" lang="zh-CN" altLang="en-US" sz="2400" dirty="0">
              <a:solidFill>
                <a:srgbClr val="0070C0"/>
              </a:solidFill>
            </a:endParaRPr>
          </a:p>
        </p:txBody>
      </p:sp>
      <p:pic>
        <p:nvPicPr>
          <p:cNvPr id="5" name="图片 4"/>
          <p:cNvPicPr>
            <a:picLocks noChangeAspect="1"/>
          </p:cNvPicPr>
          <p:nvPr/>
        </p:nvPicPr>
        <p:blipFill>
          <a:blip r:embed="rId3"/>
          <a:stretch>
            <a:fillRect/>
          </a:stretch>
        </p:blipFill>
        <p:spPr>
          <a:xfrm>
            <a:off x="2915816" y="764704"/>
            <a:ext cx="3365500" cy="4660900"/>
          </a:xfrm>
          <a:prstGeom prst="rect">
            <a:avLst/>
          </a:prstGeom>
        </p:spPr>
      </p:pic>
    </p:spTree>
    <p:extLst>
      <p:ext uri="{BB962C8B-B14F-4D97-AF65-F5344CB8AC3E}">
        <p14:creationId xmlns:p14="http://schemas.microsoft.com/office/powerpoint/2010/main" val="1904431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27784" y="764704"/>
            <a:ext cx="3775393" cy="984885"/>
          </a:xfrm>
          <a:prstGeom prst="rect">
            <a:avLst/>
          </a:prstGeom>
          <a:noFill/>
        </p:spPr>
        <p:txBody>
          <a:bodyPr wrap="none" rtlCol="0">
            <a:spAutoFit/>
          </a:bodyPr>
          <a:lstStyle/>
          <a:p>
            <a:r>
              <a:rPr kumimoji="1" lang="zh-CN" altLang="en-US" sz="4000" dirty="0">
                <a:solidFill>
                  <a:srgbClr val="FF0000"/>
                </a:solidFill>
              </a:rPr>
              <a:t>数据的特征工程</a:t>
            </a:r>
          </a:p>
          <a:p>
            <a:endParaRPr kumimoji="1" lang="zh-CN" altLang="en-US" dirty="0"/>
          </a:p>
        </p:txBody>
      </p:sp>
      <p:sp>
        <p:nvSpPr>
          <p:cNvPr id="5" name="文本框 4"/>
          <p:cNvSpPr txBox="1"/>
          <p:nvPr/>
        </p:nvSpPr>
        <p:spPr>
          <a:xfrm>
            <a:off x="3131840" y="1628800"/>
            <a:ext cx="2930995" cy="4893647"/>
          </a:xfrm>
          <a:prstGeom prst="rect">
            <a:avLst/>
          </a:prstGeom>
          <a:noFill/>
        </p:spPr>
        <p:txBody>
          <a:bodyPr wrap="none" rtlCol="0">
            <a:spAutoFit/>
          </a:bodyPr>
          <a:lstStyle/>
          <a:p>
            <a:r>
              <a:rPr kumimoji="1" lang="en-US" altLang="zh-CN" sz="2400" dirty="0"/>
              <a:t>1</a:t>
            </a:r>
            <a:r>
              <a:rPr kumimoji="1" lang="zh-CN" altLang="en-US" sz="2400" dirty="0"/>
              <a:t>、特征工程是什么</a:t>
            </a:r>
            <a:endParaRPr kumimoji="1" lang="en-US" altLang="zh-CN" sz="2400" dirty="0"/>
          </a:p>
          <a:p>
            <a:endParaRPr kumimoji="1" lang="en-US" altLang="zh-CN" sz="2400" dirty="0" smtClean="0"/>
          </a:p>
          <a:p>
            <a:r>
              <a:rPr kumimoji="1" lang="en-US" altLang="zh-CN" sz="2400" dirty="0" smtClean="0"/>
              <a:t>2</a:t>
            </a:r>
            <a:r>
              <a:rPr kumimoji="1" lang="zh-CN" altLang="en-US" sz="2400" dirty="0" smtClean="0"/>
              <a:t>、特征工程的意义</a:t>
            </a:r>
            <a:endParaRPr kumimoji="1" lang="en-US" altLang="zh-CN" sz="2400" dirty="0"/>
          </a:p>
          <a:p>
            <a:endParaRPr kumimoji="1" lang="en-US" altLang="zh-CN" sz="2400" dirty="0"/>
          </a:p>
          <a:p>
            <a:r>
              <a:rPr kumimoji="1" lang="en-US" altLang="zh-CN" sz="2400" dirty="0" smtClean="0"/>
              <a:t>3</a:t>
            </a:r>
            <a:r>
              <a:rPr kumimoji="1" lang="zh-CN" altLang="en-US" sz="2400" dirty="0" smtClean="0"/>
              <a:t>、</a:t>
            </a:r>
            <a:r>
              <a:rPr kumimoji="1" lang="en-US" altLang="zh-CN" sz="2400" dirty="0" err="1" smtClean="0"/>
              <a:t>scikit</a:t>
            </a:r>
            <a:r>
              <a:rPr kumimoji="1" lang="en-US" altLang="zh-CN" sz="2400" dirty="0" smtClean="0"/>
              <a:t>-learn</a:t>
            </a:r>
            <a:r>
              <a:rPr kumimoji="1" lang="zh-CN" altLang="en-US" sz="2400" dirty="0" smtClean="0"/>
              <a:t>库介绍</a:t>
            </a:r>
            <a:endParaRPr kumimoji="1" lang="en-US" altLang="zh-CN" sz="2400" dirty="0" smtClean="0"/>
          </a:p>
          <a:p>
            <a:endParaRPr kumimoji="1" lang="en-US" altLang="zh-CN" sz="2400" dirty="0"/>
          </a:p>
          <a:p>
            <a:r>
              <a:rPr kumimoji="1" lang="en-US" altLang="zh-CN" sz="2400" dirty="0" smtClean="0"/>
              <a:t>4</a:t>
            </a:r>
            <a:r>
              <a:rPr kumimoji="1" lang="zh-CN" altLang="en-US" sz="2400" dirty="0" smtClean="0"/>
              <a:t>、数据的特征抽取</a:t>
            </a:r>
            <a:endParaRPr kumimoji="1" lang="en-US" altLang="zh-CN" sz="2400" dirty="0" smtClean="0"/>
          </a:p>
          <a:p>
            <a:endParaRPr kumimoji="1" lang="en-US" altLang="zh-CN" sz="2400" dirty="0"/>
          </a:p>
          <a:p>
            <a:r>
              <a:rPr kumimoji="1" lang="en-US" altLang="zh-CN" sz="2400" dirty="0">
                <a:solidFill>
                  <a:srgbClr val="FF0000"/>
                </a:solidFill>
              </a:rPr>
              <a:t>5</a:t>
            </a:r>
            <a:r>
              <a:rPr kumimoji="1" lang="zh-CN" altLang="en-US" sz="2400" dirty="0" smtClean="0">
                <a:solidFill>
                  <a:srgbClr val="FF0000"/>
                </a:solidFill>
              </a:rPr>
              <a:t>、数据的特征处理</a:t>
            </a:r>
            <a:endParaRPr kumimoji="1" lang="en-US" altLang="zh-CN" sz="2400" dirty="0" smtClean="0">
              <a:solidFill>
                <a:srgbClr val="FF0000"/>
              </a:solidFill>
            </a:endParaRPr>
          </a:p>
          <a:p>
            <a:endParaRPr kumimoji="1" lang="en-US" altLang="zh-CN" sz="2400" dirty="0"/>
          </a:p>
          <a:p>
            <a:r>
              <a:rPr kumimoji="1" lang="en-US" altLang="zh-CN" sz="2400" dirty="0"/>
              <a:t>6</a:t>
            </a:r>
            <a:r>
              <a:rPr kumimoji="1" lang="zh-CN" altLang="en-US" sz="2400" dirty="0" smtClean="0"/>
              <a:t>、数据的特征选择</a:t>
            </a:r>
            <a:endParaRPr kumimoji="1" lang="en-US" altLang="zh-CN" sz="2400" dirty="0"/>
          </a:p>
          <a:p>
            <a:endParaRPr kumimoji="1" lang="en-US" altLang="zh-CN" sz="2400" dirty="0"/>
          </a:p>
          <a:p>
            <a:r>
              <a:rPr kumimoji="1" lang="en-US" altLang="zh-CN" sz="2400" dirty="0"/>
              <a:t>7</a:t>
            </a:r>
            <a:r>
              <a:rPr kumimoji="1" lang="zh-CN" altLang="en-US" sz="2400" dirty="0"/>
              <a:t>、降维</a:t>
            </a:r>
          </a:p>
        </p:txBody>
      </p:sp>
    </p:spTree>
    <p:extLst>
      <p:ext uri="{BB962C8B-B14F-4D97-AF65-F5344CB8AC3E}">
        <p14:creationId xmlns:p14="http://schemas.microsoft.com/office/powerpoint/2010/main" val="584683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31640" y="2780928"/>
            <a:ext cx="6966520" cy="1200329"/>
          </a:xfrm>
          <a:prstGeom prst="rect">
            <a:avLst/>
          </a:prstGeom>
        </p:spPr>
        <p:txBody>
          <a:bodyPr wrap="square">
            <a:spAutoFit/>
          </a:bodyPr>
          <a:lstStyle/>
          <a:p>
            <a:r>
              <a:rPr lang="zh-CN" altLang="en-US" sz="2400"/>
              <a:t>特征工程是将</a:t>
            </a:r>
            <a:r>
              <a:rPr lang="zh-CN" altLang="en-US" sz="2400">
                <a:solidFill>
                  <a:srgbClr val="FF0000"/>
                </a:solidFill>
              </a:rPr>
              <a:t>原始数据转换为更好地代表预测模型的潜在问题的特征</a:t>
            </a:r>
            <a:r>
              <a:rPr lang="zh-CN" altLang="en-US" sz="2400"/>
              <a:t>的过程，从而</a:t>
            </a:r>
            <a:r>
              <a:rPr lang="zh-CN" altLang="en-US" sz="2400">
                <a:solidFill>
                  <a:srgbClr val="FF0000"/>
                </a:solidFill>
              </a:rPr>
              <a:t>提高了对未知数据的模型准确性</a:t>
            </a:r>
            <a:endParaRPr lang="zh-CN" altLang="en-US" sz="2400" dirty="0">
              <a:solidFill>
                <a:srgbClr val="FF0000"/>
              </a:solidFill>
            </a:endParaRPr>
          </a:p>
        </p:txBody>
      </p:sp>
      <p:sp>
        <p:nvSpPr>
          <p:cNvPr id="5" name="文本框 4"/>
          <p:cNvSpPr txBox="1"/>
          <p:nvPr/>
        </p:nvSpPr>
        <p:spPr>
          <a:xfrm>
            <a:off x="2863840" y="764704"/>
            <a:ext cx="3416320" cy="646331"/>
          </a:xfrm>
          <a:prstGeom prst="rect">
            <a:avLst/>
          </a:prstGeom>
          <a:noFill/>
        </p:spPr>
        <p:txBody>
          <a:bodyPr wrap="none" rtlCol="0">
            <a:spAutoFit/>
          </a:bodyPr>
          <a:lstStyle/>
          <a:p>
            <a:r>
              <a:rPr kumimoji="1" lang="zh-CN" altLang="en-US" sz="3600" dirty="0" smtClean="0">
                <a:solidFill>
                  <a:srgbClr val="0070C0"/>
                </a:solidFill>
              </a:rPr>
              <a:t>特征工程是什么</a:t>
            </a:r>
            <a:endParaRPr kumimoji="1" lang="zh-CN" altLang="en-US" dirty="0"/>
          </a:p>
        </p:txBody>
      </p:sp>
    </p:spTree>
    <p:extLst>
      <p:ext uri="{BB962C8B-B14F-4D97-AF65-F5344CB8AC3E}">
        <p14:creationId xmlns:p14="http://schemas.microsoft.com/office/powerpoint/2010/main" val="20391936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43534" y="979525"/>
            <a:ext cx="2994410" cy="1781485"/>
          </a:xfrm>
          <a:prstGeom prst="rect">
            <a:avLst/>
          </a:prstGeom>
        </p:spPr>
      </p:pic>
      <p:cxnSp>
        <p:nvCxnSpPr>
          <p:cNvPr id="6" name="直线箭头连接符 5"/>
          <p:cNvCxnSpPr/>
          <p:nvPr/>
        </p:nvCxnSpPr>
        <p:spPr>
          <a:xfrm flipV="1">
            <a:off x="3937943" y="1942877"/>
            <a:ext cx="14261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5376148" y="980728"/>
            <a:ext cx="3518625" cy="1924248"/>
          </a:xfrm>
          <a:prstGeom prst="rect">
            <a:avLst/>
          </a:prstGeom>
        </p:spPr>
      </p:pic>
      <p:pic>
        <p:nvPicPr>
          <p:cNvPr id="9" name="图片 8"/>
          <p:cNvPicPr>
            <a:picLocks noChangeAspect="1"/>
          </p:cNvPicPr>
          <p:nvPr/>
        </p:nvPicPr>
        <p:blipFill>
          <a:blip r:embed="rId4"/>
          <a:stretch>
            <a:fillRect/>
          </a:stretch>
        </p:blipFill>
        <p:spPr>
          <a:xfrm>
            <a:off x="943534" y="4410411"/>
            <a:ext cx="3238500" cy="1028700"/>
          </a:xfrm>
          <a:prstGeom prst="rect">
            <a:avLst/>
          </a:prstGeom>
        </p:spPr>
      </p:pic>
      <p:pic>
        <p:nvPicPr>
          <p:cNvPr id="10" name="图片 9"/>
          <p:cNvPicPr>
            <a:picLocks noChangeAspect="1"/>
          </p:cNvPicPr>
          <p:nvPr/>
        </p:nvPicPr>
        <p:blipFill>
          <a:blip r:embed="rId5"/>
          <a:stretch>
            <a:fillRect/>
          </a:stretch>
        </p:blipFill>
        <p:spPr>
          <a:xfrm>
            <a:off x="5837806" y="4410412"/>
            <a:ext cx="3056967" cy="1028699"/>
          </a:xfrm>
          <a:prstGeom prst="rect">
            <a:avLst/>
          </a:prstGeom>
        </p:spPr>
      </p:pic>
      <p:cxnSp>
        <p:nvCxnSpPr>
          <p:cNvPr id="12" name="直线箭头连接符 11"/>
          <p:cNvCxnSpPr>
            <a:stCxn id="9" idx="3"/>
          </p:cNvCxnSpPr>
          <p:nvPr/>
        </p:nvCxnSpPr>
        <p:spPr>
          <a:xfrm>
            <a:off x="4182034" y="4924761"/>
            <a:ext cx="1655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5480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63840" y="764704"/>
            <a:ext cx="3416320" cy="646331"/>
          </a:xfrm>
          <a:prstGeom prst="rect">
            <a:avLst/>
          </a:prstGeom>
          <a:noFill/>
        </p:spPr>
        <p:txBody>
          <a:bodyPr wrap="none" rtlCol="0">
            <a:spAutoFit/>
          </a:bodyPr>
          <a:lstStyle/>
          <a:p>
            <a:r>
              <a:rPr kumimoji="1" lang="zh-CN" altLang="en-US" sz="3600" dirty="0" smtClean="0">
                <a:solidFill>
                  <a:srgbClr val="0070C0"/>
                </a:solidFill>
              </a:rPr>
              <a:t>特征工程的意义</a:t>
            </a:r>
            <a:endParaRPr kumimoji="1" lang="zh-CN" altLang="en-US" dirty="0"/>
          </a:p>
        </p:txBody>
      </p:sp>
      <p:sp>
        <p:nvSpPr>
          <p:cNvPr id="6" name="文本框 5"/>
          <p:cNvSpPr txBox="1"/>
          <p:nvPr/>
        </p:nvSpPr>
        <p:spPr>
          <a:xfrm>
            <a:off x="3065818" y="3140968"/>
            <a:ext cx="3012363" cy="369332"/>
          </a:xfrm>
          <a:prstGeom prst="rect">
            <a:avLst/>
          </a:prstGeom>
          <a:noFill/>
        </p:spPr>
        <p:txBody>
          <a:bodyPr wrap="none" rtlCol="0">
            <a:spAutoFit/>
          </a:bodyPr>
          <a:lstStyle/>
          <a:p>
            <a:pPr marL="285750" indent="-285750">
              <a:buFont typeface="Arial" charset="0"/>
              <a:buChar char="•"/>
            </a:pPr>
            <a:r>
              <a:rPr kumimoji="1" lang="zh-CN" altLang="en-US" dirty="0" smtClean="0"/>
              <a:t>直接影响模型的预测结果</a:t>
            </a:r>
            <a:endParaRPr kumimoji="1" lang="zh-CN" altLang="en-US" dirty="0"/>
          </a:p>
        </p:txBody>
      </p:sp>
    </p:spTree>
    <p:extLst>
      <p:ext uri="{BB962C8B-B14F-4D97-AF65-F5344CB8AC3E}">
        <p14:creationId xmlns:p14="http://schemas.microsoft.com/office/powerpoint/2010/main" val="12481808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3808" y="692696"/>
            <a:ext cx="3622979" cy="646331"/>
          </a:xfrm>
          <a:prstGeom prst="rect">
            <a:avLst/>
          </a:prstGeom>
          <a:noFill/>
        </p:spPr>
        <p:txBody>
          <a:bodyPr wrap="none" rtlCol="0">
            <a:spAutoFit/>
          </a:bodyPr>
          <a:lstStyle/>
          <a:p>
            <a:r>
              <a:rPr kumimoji="1" lang="en-US" altLang="zh-CN" sz="3600" dirty="0" err="1" smtClean="0">
                <a:solidFill>
                  <a:srgbClr val="0070C0"/>
                </a:solidFill>
              </a:rPr>
              <a:t>Scikit</a:t>
            </a:r>
            <a:r>
              <a:rPr kumimoji="1" lang="en-US" altLang="zh-CN" sz="3600" dirty="0" smtClean="0">
                <a:solidFill>
                  <a:srgbClr val="0070C0"/>
                </a:solidFill>
              </a:rPr>
              <a:t>-learn</a:t>
            </a:r>
            <a:r>
              <a:rPr kumimoji="1" lang="zh-CN" altLang="en-US" sz="3600" dirty="0" smtClean="0">
                <a:solidFill>
                  <a:srgbClr val="0070C0"/>
                </a:solidFill>
              </a:rPr>
              <a:t>库介绍</a:t>
            </a:r>
            <a:endParaRPr kumimoji="1" lang="en-US" altLang="zh-CN" sz="3600" dirty="0">
              <a:solidFill>
                <a:srgbClr val="0070C0"/>
              </a:solidFill>
            </a:endParaRPr>
          </a:p>
        </p:txBody>
      </p:sp>
      <p:pic>
        <p:nvPicPr>
          <p:cNvPr id="5" name="图片 4"/>
          <p:cNvPicPr>
            <a:picLocks noChangeAspect="1"/>
          </p:cNvPicPr>
          <p:nvPr/>
        </p:nvPicPr>
        <p:blipFill>
          <a:blip r:embed="rId2"/>
          <a:stretch>
            <a:fillRect/>
          </a:stretch>
        </p:blipFill>
        <p:spPr>
          <a:xfrm>
            <a:off x="494308" y="3068960"/>
            <a:ext cx="2349500" cy="711200"/>
          </a:xfrm>
          <a:prstGeom prst="rect">
            <a:avLst/>
          </a:prstGeom>
        </p:spPr>
      </p:pic>
      <p:sp>
        <p:nvSpPr>
          <p:cNvPr id="6" name="文本框 5"/>
          <p:cNvSpPr txBox="1"/>
          <p:nvPr/>
        </p:nvSpPr>
        <p:spPr>
          <a:xfrm>
            <a:off x="2987824" y="2636912"/>
            <a:ext cx="5940152" cy="1938992"/>
          </a:xfrm>
          <a:prstGeom prst="rect">
            <a:avLst/>
          </a:prstGeom>
          <a:noFill/>
        </p:spPr>
        <p:txBody>
          <a:bodyPr wrap="square" rtlCol="0">
            <a:spAutoFit/>
          </a:bodyPr>
          <a:lstStyle/>
          <a:p>
            <a:pPr marL="285750" indent="-285750">
              <a:buFont typeface="Arial" charset="0"/>
              <a:buChar char="•"/>
            </a:pPr>
            <a:r>
              <a:rPr lang="en-US" altLang="zh-CN" sz="2000" dirty="0"/>
              <a:t>Python</a:t>
            </a:r>
            <a:r>
              <a:rPr lang="zh-CN" altLang="en-US" sz="2000" dirty="0"/>
              <a:t>语言的机器学习</a:t>
            </a:r>
            <a:r>
              <a:rPr lang="zh-CN" altLang="en-US" sz="2000" dirty="0">
                <a:solidFill>
                  <a:srgbClr val="FF0000"/>
                </a:solidFill>
              </a:rPr>
              <a:t>工具</a:t>
            </a:r>
          </a:p>
          <a:p>
            <a:pPr marL="285750" indent="-285750">
              <a:buFont typeface="Arial" charset="0"/>
              <a:buChar char="•"/>
            </a:pPr>
            <a:r>
              <a:rPr lang="en-US" altLang="zh-CN" sz="2000" dirty="0" err="1"/>
              <a:t>S</a:t>
            </a:r>
            <a:r>
              <a:rPr lang="en-US" altLang="zh-CN" sz="2000" dirty="0" err="1" smtClean="0"/>
              <a:t>cikit</a:t>
            </a:r>
            <a:r>
              <a:rPr lang="en-US" altLang="zh-CN" sz="2000" dirty="0" smtClean="0"/>
              <a:t>-learn</a:t>
            </a:r>
            <a:r>
              <a:rPr lang="zh-CN" altLang="en-US" sz="2000" dirty="0"/>
              <a:t>包括许多知名的</a:t>
            </a:r>
            <a:r>
              <a:rPr lang="zh-CN" altLang="en-US" sz="2000" dirty="0">
                <a:solidFill>
                  <a:srgbClr val="FF0000"/>
                </a:solidFill>
              </a:rPr>
              <a:t>机器学习算法</a:t>
            </a:r>
            <a:r>
              <a:rPr lang="zh-CN" altLang="en-US" sz="2000" dirty="0"/>
              <a:t>的</a:t>
            </a:r>
            <a:r>
              <a:rPr lang="zh-CN" altLang="en-US" sz="2000" dirty="0" smtClean="0"/>
              <a:t>实现</a:t>
            </a:r>
            <a:endParaRPr lang="en-US" altLang="zh-CN" sz="2000" dirty="0" smtClean="0"/>
          </a:p>
          <a:p>
            <a:pPr marL="342900" indent="-342900">
              <a:buFont typeface="Arial" charset="0"/>
              <a:buChar char="•"/>
            </a:pPr>
            <a:r>
              <a:rPr lang="en-US" altLang="zh-CN" sz="2000" dirty="0" err="1" smtClean="0"/>
              <a:t>Scikit</a:t>
            </a:r>
            <a:r>
              <a:rPr lang="en-US" altLang="zh-CN" sz="2000" dirty="0" smtClean="0"/>
              <a:t>-learn</a:t>
            </a:r>
            <a:r>
              <a:rPr lang="zh-CN" altLang="en-US" sz="2000" dirty="0"/>
              <a:t>文档完善，容易上手</a:t>
            </a:r>
            <a:r>
              <a:rPr lang="zh-CN" altLang="en-US" sz="2000" dirty="0" smtClean="0"/>
              <a:t>，丰富</a:t>
            </a:r>
            <a:r>
              <a:rPr lang="zh-CN" altLang="en-US" sz="2000" dirty="0"/>
              <a:t>的</a:t>
            </a:r>
            <a:r>
              <a:rPr lang="en-US" altLang="zh-CN" sz="2000" dirty="0"/>
              <a:t>API</a:t>
            </a:r>
            <a:r>
              <a:rPr lang="zh-CN" altLang="en-US" sz="2000" dirty="0"/>
              <a:t>，使</a:t>
            </a:r>
            <a:r>
              <a:rPr lang="zh-CN" altLang="en-US" sz="2000" dirty="0" smtClean="0"/>
              <a:t>其在学术界</a:t>
            </a:r>
            <a:r>
              <a:rPr lang="zh-CN" altLang="en-US" sz="2000" dirty="0"/>
              <a:t>颇受欢迎</a:t>
            </a:r>
            <a:r>
              <a:rPr lang="zh-CN" altLang="en-US" sz="2000" dirty="0" smtClean="0"/>
              <a:t>。</a:t>
            </a:r>
            <a:endParaRPr lang="en-US" altLang="zh-CN" sz="2000" dirty="0" smtClean="0"/>
          </a:p>
          <a:p>
            <a:pPr marL="342900" indent="-342900">
              <a:buFont typeface="Arial" charset="0"/>
              <a:buChar char="•"/>
            </a:pPr>
            <a:r>
              <a:rPr lang="zh-CN" altLang="en-US" sz="2000" dirty="0"/>
              <a:t>目前稳定版本</a:t>
            </a:r>
            <a:r>
              <a:rPr lang="en-US" altLang="zh-CN" sz="2000" dirty="0"/>
              <a:t>0.18</a:t>
            </a:r>
          </a:p>
          <a:p>
            <a:endParaRPr kumimoji="1" lang="zh-CN" altLang="en-US" sz="2000" dirty="0"/>
          </a:p>
        </p:txBody>
      </p:sp>
    </p:spTree>
    <p:extLst>
      <p:ext uri="{BB962C8B-B14F-4D97-AF65-F5344CB8AC3E}">
        <p14:creationId xmlns:p14="http://schemas.microsoft.com/office/powerpoint/2010/main" val="1555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39952" y="692696"/>
            <a:ext cx="800219" cy="461665"/>
          </a:xfrm>
          <a:prstGeom prst="rect">
            <a:avLst/>
          </a:prstGeom>
          <a:noFill/>
        </p:spPr>
        <p:txBody>
          <a:bodyPr wrap="none" rtlCol="0">
            <a:spAutoFit/>
          </a:bodyPr>
          <a:lstStyle/>
          <a:p>
            <a:r>
              <a:rPr kumimoji="1" lang="zh-CN" altLang="en-US" sz="2400" dirty="0" smtClean="0">
                <a:solidFill>
                  <a:srgbClr val="0070C0"/>
                </a:solidFill>
              </a:rPr>
              <a:t>安装</a:t>
            </a:r>
            <a:endParaRPr kumimoji="1" lang="zh-CN" altLang="en-US" sz="2400" dirty="0">
              <a:solidFill>
                <a:srgbClr val="0070C0"/>
              </a:solidFill>
            </a:endParaRPr>
          </a:p>
        </p:txBody>
      </p:sp>
      <p:sp>
        <p:nvSpPr>
          <p:cNvPr id="5" name="矩形 4"/>
          <p:cNvSpPr/>
          <p:nvPr/>
        </p:nvSpPr>
        <p:spPr>
          <a:xfrm>
            <a:off x="1881720" y="1349506"/>
            <a:ext cx="5544616" cy="4401205"/>
          </a:xfrm>
          <a:prstGeom prst="rect">
            <a:avLst/>
          </a:prstGeom>
        </p:spPr>
        <p:txBody>
          <a:bodyPr wrap="square">
            <a:spAutoFit/>
          </a:bodyPr>
          <a:lstStyle/>
          <a:p>
            <a:pPr marL="285750" indent="-285750">
              <a:buFont typeface="Arial" charset="0"/>
              <a:buChar char="•"/>
            </a:pPr>
            <a:r>
              <a:rPr lang="zh-CN" altLang="en-US" sz="2000" dirty="0">
                <a:solidFill>
                  <a:srgbClr val="333333"/>
                </a:solidFill>
                <a:latin typeface="Helvetica Neue" charset="0"/>
              </a:rPr>
              <a:t>创建一个基于</a:t>
            </a:r>
            <a:r>
              <a:rPr lang="en-US" altLang="zh-CN" sz="2000" dirty="0">
                <a:solidFill>
                  <a:srgbClr val="333333"/>
                </a:solidFill>
                <a:latin typeface="Helvetica Neue" charset="0"/>
              </a:rPr>
              <a:t>Python3</a:t>
            </a:r>
            <a:r>
              <a:rPr lang="zh-CN" altLang="en-US" sz="2000" dirty="0">
                <a:solidFill>
                  <a:srgbClr val="333333"/>
                </a:solidFill>
                <a:latin typeface="Helvetica Neue" charset="0"/>
              </a:rPr>
              <a:t>的虚拟环境</a:t>
            </a:r>
            <a:r>
              <a:rPr lang="en-US" altLang="zh-CN" sz="2000" dirty="0">
                <a:solidFill>
                  <a:srgbClr val="333333"/>
                </a:solidFill>
                <a:latin typeface="Helvetica Neue" charset="0"/>
              </a:rPr>
              <a:t>(</a:t>
            </a:r>
            <a:r>
              <a:rPr lang="zh-CN" altLang="en-US" sz="2000" dirty="0">
                <a:solidFill>
                  <a:srgbClr val="333333"/>
                </a:solidFill>
                <a:latin typeface="Helvetica Neue" charset="0"/>
              </a:rPr>
              <a:t>可以在你自己已有的虚拟环境中</a:t>
            </a:r>
            <a:r>
              <a:rPr lang="en-US" altLang="zh-CN" sz="2000" dirty="0">
                <a:solidFill>
                  <a:srgbClr val="333333"/>
                </a:solidFill>
                <a:latin typeface="Helvetica Neue" charset="0"/>
              </a:rPr>
              <a:t>)</a:t>
            </a:r>
            <a:r>
              <a:rPr lang="zh-CN" altLang="en-US" sz="2000" dirty="0">
                <a:solidFill>
                  <a:srgbClr val="333333"/>
                </a:solidFill>
                <a:latin typeface="Helvetica Neue" charset="0"/>
              </a:rPr>
              <a:t>：</a:t>
            </a:r>
          </a:p>
          <a:p>
            <a:endParaRPr lang="en-US" altLang="zh-CN" sz="2000" dirty="0" smtClean="0"/>
          </a:p>
          <a:p>
            <a:r>
              <a:rPr lang="en-US" altLang="zh-CN" sz="2000" dirty="0" err="1" smtClean="0"/>
              <a:t>mkvirtualenv</a:t>
            </a:r>
            <a:r>
              <a:rPr lang="en-US" altLang="zh-CN" sz="2000" dirty="0" smtClean="0"/>
              <a:t> </a:t>
            </a:r>
            <a:r>
              <a:rPr lang="zh-CN" altLang="en-US" sz="2000" dirty="0" smtClean="0"/>
              <a:t> </a:t>
            </a:r>
            <a:r>
              <a:rPr lang="mr-IN" altLang="zh-CN" sz="2000" dirty="0" smtClean="0"/>
              <a:t>–</a:t>
            </a:r>
            <a:r>
              <a:rPr lang="en-US" altLang="zh-CN" sz="2000" dirty="0" smtClean="0"/>
              <a:t>p</a:t>
            </a:r>
            <a:r>
              <a:rPr lang="zh-CN" altLang="en-US" sz="2000" dirty="0" smtClean="0"/>
              <a:t> </a:t>
            </a:r>
            <a:r>
              <a:rPr lang="en-US" altLang="zh-CN" sz="2000" dirty="0" smtClean="0"/>
              <a:t> </a:t>
            </a:r>
            <a:r>
              <a:rPr lang="en-US" altLang="zh-CN" sz="2000" dirty="0">
                <a:solidFill>
                  <a:srgbClr val="FF0000"/>
                </a:solidFill>
              </a:rPr>
              <a:t>/</a:t>
            </a:r>
            <a:r>
              <a:rPr lang="en-US" altLang="zh-CN" sz="2000" dirty="0" err="1">
                <a:solidFill>
                  <a:srgbClr val="FF0000"/>
                </a:solidFill>
              </a:rPr>
              <a:t>usr</a:t>
            </a:r>
            <a:r>
              <a:rPr lang="en-US" altLang="zh-CN" sz="2000" dirty="0">
                <a:solidFill>
                  <a:srgbClr val="FF0000"/>
                </a:solidFill>
              </a:rPr>
              <a:t>/bin/python3.5 </a:t>
            </a:r>
            <a:r>
              <a:rPr lang="zh-CN" altLang="en-US" sz="2000" dirty="0" smtClean="0">
                <a:solidFill>
                  <a:srgbClr val="FF0000"/>
                </a:solidFill>
              </a:rPr>
              <a:t> </a:t>
            </a:r>
            <a:r>
              <a:rPr lang="en-US" altLang="zh-CN" sz="2000" dirty="0" smtClean="0"/>
              <a:t>ml3</a:t>
            </a:r>
          </a:p>
          <a:p>
            <a:endParaRPr lang="en-US" altLang="zh-CN" sz="2000" dirty="0"/>
          </a:p>
          <a:p>
            <a:endParaRPr lang="en-US" altLang="zh-CN" sz="2000" dirty="0" smtClean="0"/>
          </a:p>
          <a:p>
            <a:pPr marL="285750" indent="-285750">
              <a:buFont typeface="Arial" charset="0"/>
              <a:buChar char="•"/>
            </a:pPr>
            <a:r>
              <a:rPr lang="zh-CN" altLang="en-US" sz="2000" dirty="0"/>
              <a:t>在</a:t>
            </a:r>
            <a:r>
              <a:rPr lang="en-US" altLang="zh-CN" sz="2000" dirty="0" err="1"/>
              <a:t>ubuntu</a:t>
            </a:r>
            <a:r>
              <a:rPr lang="zh-CN" altLang="en-US" sz="2000" dirty="0"/>
              <a:t>的虚拟环境当中运行以下</a:t>
            </a:r>
            <a:r>
              <a:rPr lang="zh-CN" altLang="en-US" sz="2000" dirty="0" smtClean="0"/>
              <a:t>命令</a:t>
            </a:r>
            <a:endParaRPr lang="en-US" altLang="zh-CN" sz="2000" dirty="0" smtClean="0"/>
          </a:p>
          <a:p>
            <a:endParaRPr lang="zh-CN" altLang="en-US" sz="2000" dirty="0"/>
          </a:p>
          <a:p>
            <a:r>
              <a:rPr lang="en-US" altLang="zh-CN" sz="2000" dirty="0"/>
              <a:t>pip3 install </a:t>
            </a:r>
            <a:r>
              <a:rPr lang="en-US" altLang="zh-CN" sz="2000" dirty="0" err="1"/>
              <a:t>Scikit</a:t>
            </a:r>
            <a:r>
              <a:rPr lang="en-US" altLang="zh-CN" sz="2000" dirty="0"/>
              <a:t>-learn </a:t>
            </a:r>
            <a:endParaRPr lang="en-US" altLang="zh-CN" sz="2000" dirty="0" smtClean="0"/>
          </a:p>
          <a:p>
            <a:endParaRPr lang="en-US" altLang="zh-CN" sz="2000" dirty="0"/>
          </a:p>
          <a:p>
            <a:endParaRPr lang="en-US" altLang="zh-CN" sz="2000" dirty="0" smtClean="0"/>
          </a:p>
          <a:p>
            <a:pPr marL="285750" indent="-285750">
              <a:buFont typeface="Arial" charset="0"/>
              <a:buChar char="•"/>
            </a:pPr>
            <a:r>
              <a:rPr lang="zh-CN" altLang="en-US" sz="2000" dirty="0" smtClean="0"/>
              <a:t>然后</a:t>
            </a:r>
            <a:r>
              <a:rPr lang="zh-CN" altLang="en-US" sz="2000" dirty="0"/>
              <a:t>通过导入命令查看是否可以</a:t>
            </a:r>
            <a:r>
              <a:rPr lang="zh-CN" altLang="en-US" sz="2000" dirty="0" smtClean="0"/>
              <a:t>使用：</a:t>
            </a:r>
            <a:endParaRPr lang="en-US" altLang="zh-CN" sz="2000" dirty="0" smtClean="0"/>
          </a:p>
          <a:p>
            <a:endParaRPr lang="zh-CN" altLang="en-US" sz="2000" dirty="0"/>
          </a:p>
          <a:p>
            <a:r>
              <a:rPr lang="en-US" altLang="zh-CN" sz="2000" dirty="0"/>
              <a:t>import </a:t>
            </a:r>
            <a:r>
              <a:rPr lang="en-US" altLang="zh-CN" sz="2000" dirty="0" err="1"/>
              <a:t>sklearn</a:t>
            </a:r>
            <a:endParaRPr lang="zh-CN" altLang="en-US" sz="2000" dirty="0"/>
          </a:p>
        </p:txBody>
      </p:sp>
      <p:sp>
        <p:nvSpPr>
          <p:cNvPr id="2" name="文本框 1"/>
          <p:cNvSpPr txBox="1"/>
          <p:nvPr/>
        </p:nvSpPr>
        <p:spPr>
          <a:xfrm>
            <a:off x="1877568" y="5974080"/>
            <a:ext cx="4440896" cy="369332"/>
          </a:xfrm>
          <a:prstGeom prst="rect">
            <a:avLst/>
          </a:prstGeom>
          <a:noFill/>
        </p:spPr>
        <p:txBody>
          <a:bodyPr wrap="none" rtlCol="0">
            <a:spAutoFit/>
          </a:bodyPr>
          <a:lstStyle/>
          <a:p>
            <a:r>
              <a:rPr kumimoji="1" lang="zh-CN" altLang="en-US">
                <a:solidFill>
                  <a:srgbClr val="FF0000"/>
                </a:solidFill>
              </a:rPr>
              <a:t>注：安装</a:t>
            </a:r>
            <a:r>
              <a:rPr kumimoji="1" lang="en-US" altLang="zh-CN">
                <a:solidFill>
                  <a:srgbClr val="FF0000"/>
                </a:solidFill>
              </a:rPr>
              <a:t>scikit-learn</a:t>
            </a:r>
            <a:r>
              <a:rPr kumimoji="1" lang="zh-CN" altLang="en-US">
                <a:solidFill>
                  <a:srgbClr val="FF0000"/>
                </a:solidFill>
              </a:rPr>
              <a:t>需要</a:t>
            </a:r>
            <a:r>
              <a:rPr kumimoji="1" lang="en-US" altLang="zh-CN">
                <a:solidFill>
                  <a:srgbClr val="FF0000"/>
                </a:solidFill>
              </a:rPr>
              <a:t>Numpy,pandas</a:t>
            </a:r>
            <a:r>
              <a:rPr kumimoji="1" lang="zh-CN" altLang="en-US">
                <a:solidFill>
                  <a:srgbClr val="FF0000"/>
                </a:solidFill>
              </a:rPr>
              <a:t>等库</a:t>
            </a:r>
          </a:p>
        </p:txBody>
      </p:sp>
    </p:spTree>
    <p:extLst>
      <p:ext uri="{BB962C8B-B14F-4D97-AF65-F5344CB8AC3E}">
        <p14:creationId xmlns:p14="http://schemas.microsoft.com/office/powerpoint/2010/main" val="1686962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51520" y="1196752"/>
            <a:ext cx="8729713" cy="4686923"/>
          </a:xfrm>
          <a:prstGeom prst="rect">
            <a:avLst/>
          </a:prstGeom>
        </p:spPr>
      </p:pic>
      <p:sp>
        <p:nvSpPr>
          <p:cNvPr id="6" name="文本框 5"/>
          <p:cNvSpPr txBox="1"/>
          <p:nvPr/>
        </p:nvSpPr>
        <p:spPr>
          <a:xfrm>
            <a:off x="2339752" y="1412776"/>
            <a:ext cx="1107996" cy="369332"/>
          </a:xfrm>
          <a:prstGeom prst="rect">
            <a:avLst/>
          </a:prstGeom>
          <a:noFill/>
        </p:spPr>
        <p:txBody>
          <a:bodyPr wrap="none" rtlCol="0">
            <a:spAutoFit/>
          </a:bodyPr>
          <a:lstStyle/>
          <a:p>
            <a:r>
              <a:rPr kumimoji="1" lang="zh-CN" altLang="en-US"/>
              <a:t>人工智能</a:t>
            </a:r>
          </a:p>
        </p:txBody>
      </p:sp>
      <p:sp>
        <p:nvSpPr>
          <p:cNvPr id="7" name="文本框 6"/>
          <p:cNvSpPr txBox="1"/>
          <p:nvPr/>
        </p:nvSpPr>
        <p:spPr>
          <a:xfrm>
            <a:off x="5004048" y="2162744"/>
            <a:ext cx="1112356" cy="369332"/>
          </a:xfrm>
          <a:prstGeom prst="rect">
            <a:avLst/>
          </a:prstGeom>
          <a:noFill/>
        </p:spPr>
        <p:txBody>
          <a:bodyPr wrap="none" rtlCol="0">
            <a:spAutoFit/>
          </a:bodyPr>
          <a:lstStyle/>
          <a:p>
            <a:r>
              <a:rPr kumimoji="1" lang="zh-CN" altLang="en-US"/>
              <a:t>机器学习</a:t>
            </a:r>
          </a:p>
        </p:txBody>
      </p:sp>
      <p:sp>
        <p:nvSpPr>
          <p:cNvPr id="8" name="文本框 7"/>
          <p:cNvSpPr txBox="1"/>
          <p:nvPr/>
        </p:nvSpPr>
        <p:spPr>
          <a:xfrm>
            <a:off x="7236296" y="2780928"/>
            <a:ext cx="1107996" cy="369332"/>
          </a:xfrm>
          <a:prstGeom prst="rect">
            <a:avLst/>
          </a:prstGeom>
          <a:noFill/>
        </p:spPr>
        <p:txBody>
          <a:bodyPr wrap="none" rtlCol="0">
            <a:spAutoFit/>
          </a:bodyPr>
          <a:lstStyle/>
          <a:p>
            <a:r>
              <a:rPr kumimoji="1" lang="zh-CN" altLang="en-US"/>
              <a:t>深度学习</a:t>
            </a:r>
          </a:p>
        </p:txBody>
      </p:sp>
    </p:spTree>
    <p:extLst>
      <p:ext uri="{BB962C8B-B14F-4D97-AF65-F5344CB8AC3E}">
        <p14:creationId xmlns:p14="http://schemas.microsoft.com/office/powerpoint/2010/main" val="159002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43807" y="764704"/>
            <a:ext cx="3416320" cy="646331"/>
          </a:xfrm>
          <a:prstGeom prst="rect">
            <a:avLst/>
          </a:prstGeom>
          <a:noFill/>
        </p:spPr>
        <p:txBody>
          <a:bodyPr wrap="none" rtlCol="0">
            <a:spAutoFit/>
          </a:bodyPr>
          <a:lstStyle/>
          <a:p>
            <a:r>
              <a:rPr kumimoji="1" lang="zh-CN" altLang="en-US" sz="3600" dirty="0" smtClean="0">
                <a:solidFill>
                  <a:srgbClr val="0070C0"/>
                </a:solidFill>
              </a:rPr>
              <a:t>数据的特征抽取</a:t>
            </a:r>
            <a:endParaRPr kumimoji="1" lang="en-US" altLang="zh-CN" sz="3600" dirty="0">
              <a:solidFill>
                <a:srgbClr val="0070C0"/>
              </a:solidFill>
            </a:endParaRPr>
          </a:p>
        </p:txBody>
      </p:sp>
      <p:sp>
        <p:nvSpPr>
          <p:cNvPr id="6" name="文本框 5"/>
          <p:cNvSpPr txBox="1"/>
          <p:nvPr/>
        </p:nvSpPr>
        <p:spPr>
          <a:xfrm>
            <a:off x="2996894" y="2204864"/>
            <a:ext cx="3193503" cy="2677656"/>
          </a:xfrm>
          <a:prstGeom prst="rect">
            <a:avLst/>
          </a:prstGeom>
          <a:noFill/>
        </p:spPr>
        <p:txBody>
          <a:bodyPr wrap="none" rtlCol="0">
            <a:spAutoFit/>
          </a:bodyPr>
          <a:lstStyle/>
          <a:p>
            <a:r>
              <a:rPr kumimoji="1" lang="en-US" altLang="zh-CN" sz="2400" dirty="0" smtClean="0"/>
              <a:t>1</a:t>
            </a:r>
            <a:r>
              <a:rPr kumimoji="1" lang="zh-CN" altLang="en-US" sz="2400" dirty="0" smtClean="0"/>
              <a:t>、特征抽取实例演示</a:t>
            </a:r>
            <a:endParaRPr kumimoji="1" lang="en-US" altLang="zh-CN" sz="2400" dirty="0" smtClean="0"/>
          </a:p>
          <a:p>
            <a:endParaRPr kumimoji="1" lang="en-US" altLang="zh-CN" sz="2400" dirty="0"/>
          </a:p>
          <a:p>
            <a:r>
              <a:rPr kumimoji="1" lang="en-US" altLang="zh-CN" sz="2400" dirty="0" smtClean="0"/>
              <a:t>2</a:t>
            </a:r>
            <a:r>
              <a:rPr kumimoji="1" lang="zh-CN" altLang="en-US" sz="2400" dirty="0" smtClean="0"/>
              <a:t>、</a:t>
            </a:r>
            <a:r>
              <a:rPr kumimoji="1" lang="en-US" altLang="zh-CN" sz="2400" dirty="0" err="1" smtClean="0"/>
              <a:t>sklearn</a:t>
            </a:r>
            <a:r>
              <a:rPr kumimoji="1" lang="zh-CN" altLang="en-US" sz="2400" dirty="0" smtClean="0"/>
              <a:t>特征抽取</a:t>
            </a:r>
            <a:r>
              <a:rPr kumimoji="1" lang="en-US" altLang="zh-CN" sz="2400" dirty="0" smtClean="0"/>
              <a:t>API</a:t>
            </a:r>
          </a:p>
          <a:p>
            <a:endParaRPr kumimoji="1" lang="en-US" altLang="zh-CN" sz="2400" dirty="0"/>
          </a:p>
          <a:p>
            <a:r>
              <a:rPr kumimoji="1" lang="en-US" altLang="zh-CN" sz="2400" dirty="0"/>
              <a:t>3</a:t>
            </a:r>
            <a:r>
              <a:rPr kumimoji="1" lang="zh-CN" altLang="en-US" sz="2400" dirty="0" smtClean="0"/>
              <a:t>、字典特征抽取</a:t>
            </a:r>
            <a:endParaRPr kumimoji="1" lang="en-US" altLang="zh-CN" sz="2400" dirty="0" smtClean="0"/>
          </a:p>
          <a:p>
            <a:endParaRPr kumimoji="1" lang="en-US" altLang="zh-CN" sz="2400" dirty="0"/>
          </a:p>
          <a:p>
            <a:r>
              <a:rPr kumimoji="1" lang="en-US" altLang="zh-CN" sz="2400" dirty="0"/>
              <a:t>4</a:t>
            </a:r>
            <a:r>
              <a:rPr kumimoji="1" lang="zh-CN" altLang="en-US" sz="2400" dirty="0" smtClean="0"/>
              <a:t>、文本</a:t>
            </a:r>
            <a:r>
              <a:rPr kumimoji="1" lang="zh-CN" altLang="en-US" sz="2400" smtClean="0"/>
              <a:t>特征抽取</a:t>
            </a:r>
            <a:endParaRPr kumimoji="1" lang="en-US" altLang="zh-CN" sz="2400" dirty="0" smtClean="0"/>
          </a:p>
        </p:txBody>
      </p:sp>
    </p:spTree>
    <p:extLst>
      <p:ext uri="{BB962C8B-B14F-4D97-AF65-F5344CB8AC3E}">
        <p14:creationId xmlns:p14="http://schemas.microsoft.com/office/powerpoint/2010/main" val="17529572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67744" y="1268760"/>
            <a:ext cx="4782078" cy="1938992"/>
          </a:xfrm>
          <a:prstGeom prst="rect">
            <a:avLst/>
          </a:prstGeom>
          <a:noFill/>
        </p:spPr>
        <p:txBody>
          <a:bodyPr wrap="none" rtlCol="0">
            <a:spAutoFit/>
          </a:bodyPr>
          <a:lstStyle/>
          <a:p>
            <a:r>
              <a:rPr kumimoji="1" lang="zh-CN" altLang="en-US" sz="2400" dirty="0" smtClean="0"/>
              <a:t>通过演示得出结论：</a:t>
            </a:r>
            <a:endParaRPr kumimoji="1" lang="en-US" altLang="zh-CN" sz="2400" dirty="0" smtClean="0"/>
          </a:p>
          <a:p>
            <a:pPr marL="285750" indent="-285750">
              <a:buFont typeface="Arial" charset="0"/>
              <a:buChar char="•"/>
            </a:pPr>
            <a:endParaRPr kumimoji="1" lang="en-US" altLang="zh-CN" sz="2400" dirty="0" smtClean="0"/>
          </a:p>
          <a:p>
            <a:pPr marL="285750" indent="-285750">
              <a:buFont typeface="Arial" charset="0"/>
              <a:buChar char="•"/>
            </a:pPr>
            <a:r>
              <a:rPr kumimoji="1" lang="zh-CN" altLang="en-US" sz="2400" dirty="0" smtClean="0"/>
              <a:t>特征抽取针对非</a:t>
            </a:r>
            <a:r>
              <a:rPr kumimoji="1" lang="zh-CN" altLang="en-US" sz="2400" smtClean="0"/>
              <a:t>连续型数据</a:t>
            </a:r>
            <a:endParaRPr kumimoji="1" lang="en-US" altLang="zh-CN" sz="2400" smtClean="0"/>
          </a:p>
          <a:p>
            <a:pPr marL="285750" indent="-285750">
              <a:buFont typeface="Arial" charset="0"/>
              <a:buChar char="•"/>
            </a:pPr>
            <a:endParaRPr kumimoji="1" lang="en-US" altLang="zh-CN" sz="2400" dirty="0"/>
          </a:p>
          <a:p>
            <a:pPr marL="285750" indent="-285750">
              <a:buFont typeface="Arial" charset="0"/>
              <a:buChar char="•"/>
            </a:pPr>
            <a:r>
              <a:rPr kumimoji="1" lang="zh-CN" altLang="en-US" sz="2400" dirty="0" smtClean="0"/>
              <a:t>特征抽取对文本等进行特征值化</a:t>
            </a:r>
            <a:endParaRPr kumimoji="1" lang="en-US" altLang="zh-CN" sz="2400" dirty="0"/>
          </a:p>
        </p:txBody>
      </p:sp>
      <p:sp>
        <p:nvSpPr>
          <p:cNvPr id="2" name="文本框 1"/>
          <p:cNvSpPr txBox="1"/>
          <p:nvPr/>
        </p:nvSpPr>
        <p:spPr>
          <a:xfrm>
            <a:off x="2248508" y="5229200"/>
            <a:ext cx="4801314" cy="646331"/>
          </a:xfrm>
          <a:prstGeom prst="rect">
            <a:avLst/>
          </a:prstGeom>
          <a:noFill/>
        </p:spPr>
        <p:txBody>
          <a:bodyPr wrap="none" rtlCol="0">
            <a:spAutoFit/>
          </a:bodyPr>
          <a:lstStyle/>
          <a:p>
            <a:r>
              <a:rPr kumimoji="1" lang="zh-CN" altLang="en-US" dirty="0" smtClean="0"/>
              <a:t>注：</a:t>
            </a:r>
            <a:r>
              <a:rPr kumimoji="1" lang="zh-CN" altLang="en-US" dirty="0"/>
              <a:t>特征值化是为了计算机更好的去理解数据</a:t>
            </a:r>
          </a:p>
          <a:p>
            <a:endParaRPr kumimoji="1" lang="zh-CN" altLang="en-US" dirty="0"/>
          </a:p>
        </p:txBody>
      </p:sp>
    </p:spTree>
    <p:extLst>
      <p:ext uri="{BB962C8B-B14F-4D97-AF65-F5344CB8AC3E}">
        <p14:creationId xmlns:p14="http://schemas.microsoft.com/office/powerpoint/2010/main" val="6248013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109946" y="908720"/>
            <a:ext cx="3579826" cy="584775"/>
          </a:xfrm>
          <a:prstGeom prst="rect">
            <a:avLst/>
          </a:prstGeom>
        </p:spPr>
        <p:txBody>
          <a:bodyPr wrap="none">
            <a:spAutoFit/>
          </a:bodyPr>
          <a:lstStyle/>
          <a:p>
            <a:pPr algn="ctr"/>
            <a:r>
              <a:rPr kumimoji="1" lang="en-US" altLang="zh-CN" sz="3200" dirty="0" err="1" smtClean="0">
                <a:solidFill>
                  <a:srgbClr val="7030A0"/>
                </a:solidFill>
              </a:rPr>
              <a:t>sklearn</a:t>
            </a:r>
            <a:r>
              <a:rPr kumimoji="1" lang="zh-CN" altLang="en-US" sz="3200" dirty="0">
                <a:solidFill>
                  <a:srgbClr val="7030A0"/>
                </a:solidFill>
              </a:rPr>
              <a:t>特征抽取</a:t>
            </a:r>
            <a:r>
              <a:rPr kumimoji="1" lang="en-US" altLang="zh-CN" sz="3200" dirty="0">
                <a:solidFill>
                  <a:srgbClr val="7030A0"/>
                </a:solidFill>
              </a:rPr>
              <a:t>API</a:t>
            </a:r>
          </a:p>
        </p:txBody>
      </p:sp>
      <p:sp>
        <p:nvSpPr>
          <p:cNvPr id="8" name="文本框 7"/>
          <p:cNvSpPr txBox="1"/>
          <p:nvPr/>
        </p:nvSpPr>
        <p:spPr>
          <a:xfrm>
            <a:off x="2912831" y="2924944"/>
            <a:ext cx="3767763" cy="461665"/>
          </a:xfrm>
          <a:prstGeom prst="rect">
            <a:avLst/>
          </a:prstGeom>
          <a:noFill/>
        </p:spPr>
        <p:txBody>
          <a:bodyPr wrap="none" rtlCol="0">
            <a:spAutoFit/>
          </a:bodyPr>
          <a:lstStyle/>
          <a:p>
            <a:pPr marL="285750" indent="-285750" algn="ctr">
              <a:buFont typeface="Arial" charset="0"/>
              <a:buChar char="•"/>
            </a:pPr>
            <a:r>
              <a:rPr kumimoji="1" lang="en-US" altLang="zh-CN" sz="2400" dirty="0" err="1" smtClean="0"/>
              <a:t>sklearn.feature_extraction</a:t>
            </a:r>
            <a:endParaRPr kumimoji="1" lang="zh-CN" altLang="en-US" sz="2400" dirty="0"/>
          </a:p>
        </p:txBody>
      </p:sp>
    </p:spTree>
    <p:extLst>
      <p:ext uri="{BB962C8B-B14F-4D97-AF65-F5344CB8AC3E}">
        <p14:creationId xmlns:p14="http://schemas.microsoft.com/office/powerpoint/2010/main" val="1754775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03848" y="908720"/>
            <a:ext cx="2646878" cy="584775"/>
          </a:xfrm>
          <a:prstGeom prst="rect">
            <a:avLst/>
          </a:prstGeom>
        </p:spPr>
        <p:txBody>
          <a:bodyPr wrap="none">
            <a:spAutoFit/>
          </a:bodyPr>
          <a:lstStyle/>
          <a:p>
            <a:r>
              <a:rPr kumimoji="1" lang="zh-CN" altLang="en-US" sz="3200" dirty="0">
                <a:solidFill>
                  <a:srgbClr val="7030A0"/>
                </a:solidFill>
              </a:rPr>
              <a:t>字典特征抽取</a:t>
            </a:r>
            <a:endParaRPr kumimoji="1" lang="en-US" altLang="zh-CN" sz="3200" dirty="0">
              <a:solidFill>
                <a:srgbClr val="7030A0"/>
              </a:solidFill>
            </a:endParaRPr>
          </a:p>
        </p:txBody>
      </p:sp>
      <p:sp>
        <p:nvSpPr>
          <p:cNvPr id="2" name="文本框 1"/>
          <p:cNvSpPr txBox="1"/>
          <p:nvPr/>
        </p:nvSpPr>
        <p:spPr>
          <a:xfrm>
            <a:off x="1835696" y="2636912"/>
            <a:ext cx="4493538" cy="461665"/>
          </a:xfrm>
          <a:prstGeom prst="rect">
            <a:avLst/>
          </a:prstGeom>
          <a:noFill/>
        </p:spPr>
        <p:txBody>
          <a:bodyPr wrap="none" rtlCol="0">
            <a:spAutoFit/>
          </a:bodyPr>
          <a:lstStyle/>
          <a:p>
            <a:r>
              <a:rPr lang="zh-CN" altLang="en-US" sz="2400" dirty="0" smtClean="0"/>
              <a:t>作用：对</a:t>
            </a:r>
            <a:r>
              <a:rPr lang="zh-CN" altLang="en-US" sz="2400" dirty="0" smtClean="0">
                <a:solidFill>
                  <a:srgbClr val="FF0000"/>
                </a:solidFill>
              </a:rPr>
              <a:t>字典数据</a:t>
            </a:r>
            <a:r>
              <a:rPr lang="zh-CN" altLang="en-US" sz="2400" dirty="0" smtClean="0"/>
              <a:t>进行特征值化</a:t>
            </a:r>
            <a:endParaRPr lang="en-US" altLang="zh-CN" sz="2400" b="1" dirty="0"/>
          </a:p>
        </p:txBody>
      </p:sp>
      <p:sp>
        <p:nvSpPr>
          <p:cNvPr id="3" name="文本框 2"/>
          <p:cNvSpPr txBox="1"/>
          <p:nvPr/>
        </p:nvSpPr>
        <p:spPr>
          <a:xfrm>
            <a:off x="1831244" y="4149080"/>
            <a:ext cx="6044219" cy="461665"/>
          </a:xfrm>
          <a:prstGeom prst="rect">
            <a:avLst/>
          </a:prstGeom>
          <a:noFill/>
        </p:spPr>
        <p:txBody>
          <a:bodyPr wrap="none" rtlCol="0">
            <a:spAutoFit/>
          </a:bodyPr>
          <a:lstStyle/>
          <a:p>
            <a:r>
              <a:rPr kumimoji="1" lang="zh-CN" altLang="en-US" sz="2400" smtClean="0"/>
              <a:t>类：</a:t>
            </a:r>
            <a:r>
              <a:rPr lang="en-US" altLang="zh-CN" sz="2400" b="1" smtClean="0"/>
              <a:t>sklearn.feature_extraction.</a:t>
            </a:r>
            <a:r>
              <a:rPr lang="en-US" altLang="zh-CN" sz="2400" b="1" smtClean="0">
                <a:solidFill>
                  <a:srgbClr val="FF0000"/>
                </a:solidFill>
              </a:rPr>
              <a:t>DictVectorizer</a:t>
            </a:r>
            <a:endParaRPr kumimoji="1" lang="zh-CN" altLang="en-US" sz="2400" dirty="0">
              <a:solidFill>
                <a:srgbClr val="FF0000"/>
              </a:solidFill>
            </a:endParaRPr>
          </a:p>
        </p:txBody>
      </p:sp>
    </p:spTree>
    <p:extLst>
      <p:ext uri="{BB962C8B-B14F-4D97-AF65-F5344CB8AC3E}">
        <p14:creationId xmlns:p14="http://schemas.microsoft.com/office/powerpoint/2010/main" val="7563876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119545" y="908720"/>
            <a:ext cx="2943627" cy="523220"/>
          </a:xfrm>
          <a:prstGeom prst="rect">
            <a:avLst/>
          </a:prstGeom>
          <a:noFill/>
        </p:spPr>
        <p:txBody>
          <a:bodyPr wrap="none" rtlCol="0">
            <a:spAutoFit/>
          </a:bodyPr>
          <a:lstStyle/>
          <a:p>
            <a:pPr algn="ctr"/>
            <a:r>
              <a:rPr lang="en-US" altLang="zh-CN" sz="2800" dirty="0" err="1">
                <a:solidFill>
                  <a:schemeClr val="accent6">
                    <a:lumMod val="75000"/>
                  </a:schemeClr>
                </a:solidFill>
              </a:rPr>
              <a:t>DictVectorizer</a:t>
            </a:r>
            <a:r>
              <a:rPr kumimoji="1" lang="zh-CN" altLang="en-US" sz="2800" dirty="0" smtClean="0">
                <a:solidFill>
                  <a:schemeClr val="accent6">
                    <a:lumMod val="75000"/>
                  </a:schemeClr>
                </a:solidFill>
              </a:rPr>
              <a:t>语法</a:t>
            </a:r>
            <a:endParaRPr kumimoji="1" lang="zh-CN" altLang="en-US" sz="2800" dirty="0">
              <a:solidFill>
                <a:schemeClr val="accent6">
                  <a:lumMod val="75000"/>
                </a:schemeClr>
              </a:solidFill>
            </a:endParaRPr>
          </a:p>
        </p:txBody>
      </p:sp>
      <p:sp>
        <p:nvSpPr>
          <p:cNvPr id="20" name="文本框 19"/>
          <p:cNvSpPr txBox="1"/>
          <p:nvPr/>
        </p:nvSpPr>
        <p:spPr>
          <a:xfrm>
            <a:off x="1835696" y="1916832"/>
            <a:ext cx="5501541" cy="461665"/>
          </a:xfrm>
          <a:prstGeom prst="rect">
            <a:avLst/>
          </a:prstGeom>
          <a:noFill/>
        </p:spPr>
        <p:txBody>
          <a:bodyPr wrap="square" rtlCol="0">
            <a:spAutoFit/>
          </a:bodyPr>
          <a:lstStyle/>
          <a:p>
            <a:pPr marL="285750" indent="-285750">
              <a:buFont typeface="Arial" charset="0"/>
              <a:buChar char="•"/>
            </a:pPr>
            <a:r>
              <a:rPr lang="en-US" altLang="zh-CN" sz="2400" smtClean="0"/>
              <a:t>DictVectorizer(sparse=True,</a:t>
            </a:r>
            <a:r>
              <a:rPr lang="mr-IN" altLang="zh-CN" sz="2400" smtClean="0"/>
              <a:t>…</a:t>
            </a:r>
            <a:r>
              <a:rPr lang="en-US" altLang="zh-CN" sz="2400" dirty="0" smtClean="0"/>
              <a:t>)</a:t>
            </a:r>
          </a:p>
        </p:txBody>
      </p:sp>
      <p:sp>
        <p:nvSpPr>
          <p:cNvPr id="21" name="文本框 20"/>
          <p:cNvSpPr txBox="1"/>
          <p:nvPr/>
        </p:nvSpPr>
        <p:spPr>
          <a:xfrm>
            <a:off x="2474524" y="2668394"/>
            <a:ext cx="4227952" cy="3877985"/>
          </a:xfrm>
          <a:prstGeom prst="rect">
            <a:avLst/>
          </a:prstGeom>
          <a:noFill/>
        </p:spPr>
        <p:txBody>
          <a:bodyPr wrap="none" rtlCol="0">
            <a:spAutoFit/>
          </a:bodyPr>
          <a:lstStyle/>
          <a:p>
            <a:pPr marL="285750" indent="-285750">
              <a:buFont typeface="Arial" charset="0"/>
              <a:buChar char="•"/>
            </a:pPr>
            <a:r>
              <a:rPr lang="en-US" altLang="zh-CN" sz="2000"/>
              <a:t>DictVectorizer</a:t>
            </a:r>
            <a:r>
              <a:rPr kumimoji="1" lang="en-US" altLang="zh-CN" sz="2000" smtClean="0"/>
              <a:t>.</a:t>
            </a:r>
            <a:r>
              <a:rPr kumimoji="1" lang="en-US" altLang="zh-CN" sz="2000" smtClean="0">
                <a:solidFill>
                  <a:srgbClr val="FF0000"/>
                </a:solidFill>
              </a:rPr>
              <a:t>fit_transform</a:t>
            </a:r>
            <a:r>
              <a:rPr kumimoji="1" lang="en-US" altLang="zh-CN" sz="2000" smtClean="0"/>
              <a:t>(X)       </a:t>
            </a:r>
          </a:p>
          <a:p>
            <a:pPr marL="742950" lvl="1" indent="-285750">
              <a:buFont typeface="Arial" charset="0"/>
              <a:buChar char="•"/>
            </a:pPr>
            <a:r>
              <a:rPr kumimoji="1" lang="en-US" altLang="zh-CN" sz="2000" smtClean="0"/>
              <a:t>X:</a:t>
            </a:r>
            <a:r>
              <a:rPr kumimoji="1" lang="zh-CN" altLang="en-US" sz="2000" smtClean="0"/>
              <a:t>字典或者包含</a:t>
            </a:r>
            <a:r>
              <a:rPr kumimoji="1" lang="zh-CN" altLang="en-US" sz="2000" smtClean="0">
                <a:solidFill>
                  <a:srgbClr val="FF0000"/>
                </a:solidFill>
              </a:rPr>
              <a:t>字典的迭代器</a:t>
            </a:r>
            <a:endParaRPr kumimoji="1" lang="en-US" altLang="zh-CN" sz="2000">
              <a:solidFill>
                <a:srgbClr val="FF0000"/>
              </a:solidFill>
            </a:endParaRPr>
          </a:p>
          <a:p>
            <a:pPr marL="742950" lvl="1" indent="-285750">
              <a:buFont typeface="Arial" charset="0"/>
              <a:buChar char="•"/>
            </a:pPr>
            <a:r>
              <a:rPr kumimoji="1" lang="zh-CN" altLang="en-US" sz="2000" smtClean="0"/>
              <a:t>返回值：返回</a:t>
            </a:r>
            <a:r>
              <a:rPr kumimoji="1" lang="en-US" altLang="zh-CN" sz="2000" smtClean="0"/>
              <a:t>sparse</a:t>
            </a:r>
            <a:r>
              <a:rPr kumimoji="1" lang="zh-CN" altLang="en-US" sz="2000" smtClean="0"/>
              <a:t>矩阵</a:t>
            </a:r>
            <a:endParaRPr kumimoji="1" lang="en-US" altLang="zh-CN" sz="2000" dirty="0" smtClean="0"/>
          </a:p>
          <a:p>
            <a:pPr marL="285750" indent="-285750">
              <a:buFont typeface="Arial" charset="0"/>
              <a:buChar char="•"/>
            </a:pPr>
            <a:r>
              <a:rPr lang="en-US" altLang="zh-CN" sz="2000"/>
              <a:t>DictVectorizer</a:t>
            </a:r>
            <a:r>
              <a:rPr kumimoji="1" lang="en-US" altLang="zh-CN" sz="2000" smtClean="0"/>
              <a:t>.</a:t>
            </a:r>
            <a:r>
              <a:rPr lang="en-US" altLang="zh-CN" sz="2000" smtClean="0"/>
              <a:t>inverse_transform(X)</a:t>
            </a:r>
          </a:p>
          <a:p>
            <a:pPr marL="742950" lvl="1" indent="-285750">
              <a:buFont typeface="Arial" charset="0"/>
              <a:buChar char="•"/>
            </a:pPr>
            <a:r>
              <a:rPr kumimoji="1" lang="en-US" altLang="zh-CN" sz="2000" smtClean="0"/>
              <a:t>X:array</a:t>
            </a:r>
            <a:r>
              <a:rPr kumimoji="1" lang="zh-CN" altLang="en-US" sz="2000" smtClean="0"/>
              <a:t>数组或者</a:t>
            </a:r>
            <a:r>
              <a:rPr kumimoji="1" lang="en-US" altLang="zh-CN" sz="2000" smtClean="0"/>
              <a:t>sparse</a:t>
            </a:r>
            <a:r>
              <a:rPr kumimoji="1" lang="zh-CN" altLang="en-US" sz="2000" smtClean="0"/>
              <a:t>矩阵</a:t>
            </a:r>
            <a:endParaRPr kumimoji="1" lang="en-US" altLang="zh-CN" sz="2000" smtClean="0"/>
          </a:p>
          <a:p>
            <a:pPr marL="742950" lvl="1" indent="-285750">
              <a:buFont typeface="Arial" charset="0"/>
              <a:buChar char="•"/>
            </a:pPr>
            <a:r>
              <a:rPr kumimoji="1" lang="zh-CN" altLang="en-US" sz="2000" smtClean="0"/>
              <a:t>返回值</a:t>
            </a:r>
            <a:r>
              <a:rPr kumimoji="1" lang="en-US" altLang="zh-CN" sz="2000" smtClean="0"/>
              <a:t>:</a:t>
            </a:r>
            <a:r>
              <a:rPr kumimoji="1" lang="zh-CN" altLang="en-US" sz="2000" smtClean="0"/>
              <a:t>转换之前数据格式</a:t>
            </a:r>
            <a:endParaRPr kumimoji="1" lang="en-US" altLang="zh-CN" sz="2000" dirty="0" smtClean="0"/>
          </a:p>
          <a:p>
            <a:pPr marL="342900" indent="-342900">
              <a:buFont typeface="Arial" charset="0"/>
              <a:buChar char="•"/>
            </a:pPr>
            <a:r>
              <a:rPr lang="en-US" altLang="zh-CN"/>
              <a:t>DictVectorizer.get_feature_names()</a:t>
            </a:r>
          </a:p>
          <a:p>
            <a:pPr marL="800100" lvl="1" indent="-342900">
              <a:buFont typeface="Arial" charset="0"/>
              <a:buChar char="•"/>
            </a:pPr>
            <a:r>
              <a:rPr kumimoji="1" lang="zh-CN" altLang="en-US" smtClean="0"/>
              <a:t>返回类别名称</a:t>
            </a:r>
            <a:endParaRPr kumimoji="1" lang="en-US" altLang="zh-CN" smtClean="0"/>
          </a:p>
          <a:p>
            <a:pPr marL="342900" indent="-342900">
              <a:buFont typeface="Arial" charset="0"/>
              <a:buChar char="•"/>
            </a:pPr>
            <a:r>
              <a:rPr lang="en-US" altLang="zh-CN"/>
              <a:t>DictVectorizer.transform(X)</a:t>
            </a:r>
          </a:p>
          <a:p>
            <a:pPr marL="800100" lvl="1" indent="-342900">
              <a:buFont typeface="Arial" charset="0"/>
              <a:buChar char="•"/>
            </a:pPr>
            <a:r>
              <a:rPr kumimoji="1" lang="zh-CN" altLang="en-US" smtClean="0"/>
              <a:t>按照原先的标准转换</a:t>
            </a:r>
            <a:endParaRPr kumimoji="1" lang="en-US" altLang="zh-CN" smtClean="0"/>
          </a:p>
          <a:p>
            <a:pPr marL="342900" indent="-342900">
              <a:buFont typeface="+mj-lt"/>
              <a:buAutoNum type="arabicPeriod"/>
            </a:pPr>
            <a:endParaRPr kumimoji="1" lang="en-US" altLang="zh-CN"/>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16510899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2353552" y="4186675"/>
            <a:ext cx="4968552" cy="158417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5" name="文本框 4"/>
          <p:cNvSpPr txBox="1"/>
          <p:nvPr/>
        </p:nvSpPr>
        <p:spPr>
          <a:xfrm>
            <a:off x="1619672" y="1916832"/>
            <a:ext cx="6562950" cy="1477328"/>
          </a:xfrm>
          <a:prstGeom prst="rect">
            <a:avLst/>
          </a:prstGeom>
          <a:noFill/>
        </p:spPr>
        <p:txBody>
          <a:bodyPr wrap="none" rtlCol="0">
            <a:spAutoFit/>
          </a:bodyPr>
          <a:lstStyle/>
          <a:p>
            <a:pPr marL="342900" indent="-342900">
              <a:buFont typeface="+mj-lt"/>
              <a:buAutoNum type="arabicPeriod"/>
            </a:pPr>
            <a:r>
              <a:rPr kumimoji="1" lang="zh-CN" altLang="en-US" dirty="0" smtClean="0"/>
              <a:t>实例化类</a:t>
            </a:r>
            <a:r>
              <a:rPr kumimoji="1" lang="en-US" altLang="zh-CN" dirty="0" err="1" smtClean="0">
                <a:solidFill>
                  <a:srgbClr val="0070C0"/>
                </a:solidFill>
              </a:rPr>
              <a:t>D</a:t>
            </a:r>
            <a:r>
              <a:rPr lang="en-US" altLang="zh-CN" dirty="0" err="1" smtClean="0">
                <a:solidFill>
                  <a:srgbClr val="0070C0"/>
                </a:solidFill>
              </a:rPr>
              <a:t>ictVectorizer</a:t>
            </a:r>
            <a:endParaRPr lang="en-US" altLang="zh-CN" dirty="0" smtClean="0">
              <a:solidFill>
                <a:srgbClr val="0070C0"/>
              </a:solidFill>
            </a:endParaRPr>
          </a:p>
          <a:p>
            <a:pPr marL="342900" indent="-342900">
              <a:buFont typeface="+mj-lt"/>
              <a:buAutoNum type="arabicPeriod"/>
            </a:pPr>
            <a:endParaRPr lang="en-US" altLang="zh-CN" b="1" dirty="0"/>
          </a:p>
          <a:p>
            <a:pPr marL="342900" indent="-342900">
              <a:buFont typeface="+mj-lt"/>
              <a:buAutoNum type="arabicPeriod"/>
            </a:pPr>
            <a:endParaRPr kumimoji="1" lang="en-US" altLang="zh-CN" dirty="0"/>
          </a:p>
          <a:p>
            <a:pPr marL="342900" indent="-342900">
              <a:buFont typeface="+mj-lt"/>
              <a:buAutoNum type="arabicPeriod"/>
            </a:pPr>
            <a:r>
              <a:rPr kumimoji="1" lang="zh-CN" altLang="en-US" dirty="0"/>
              <a:t>调用</a:t>
            </a:r>
            <a:r>
              <a:rPr kumimoji="1" lang="en-US" altLang="zh-CN" dirty="0" err="1" smtClean="0">
                <a:solidFill>
                  <a:srgbClr val="0070C0"/>
                </a:solidFill>
              </a:rPr>
              <a:t>fit_transform</a:t>
            </a:r>
            <a:r>
              <a:rPr kumimoji="1" lang="zh-CN" altLang="en-US" dirty="0" smtClean="0"/>
              <a:t>方法输入数据</a:t>
            </a:r>
            <a:r>
              <a:rPr kumimoji="1" lang="zh-CN" altLang="en-US" dirty="0"/>
              <a:t>并转换              </a:t>
            </a:r>
            <a:r>
              <a:rPr kumimoji="1" lang="zh-CN" altLang="en-US" b="1" dirty="0" smtClean="0">
                <a:solidFill>
                  <a:srgbClr val="FF0000"/>
                </a:solidFill>
              </a:rPr>
              <a:t>注意返回格式</a:t>
            </a:r>
            <a:endParaRPr kumimoji="1" lang="zh-CN" altLang="en-US" dirty="0">
              <a:solidFill>
                <a:srgbClr val="FF0000"/>
              </a:solidFill>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kumimoji="1" lang="zh-CN" altLang="en-US" dirty="0"/>
          </a:p>
        </p:txBody>
      </p:sp>
      <p:sp>
        <p:nvSpPr>
          <p:cNvPr id="6" name="文本框 5"/>
          <p:cNvSpPr txBox="1"/>
          <p:nvPr/>
        </p:nvSpPr>
        <p:spPr>
          <a:xfrm>
            <a:off x="2692817" y="4378598"/>
            <a:ext cx="4290021" cy="1200329"/>
          </a:xfrm>
          <a:prstGeom prst="rect">
            <a:avLst/>
          </a:prstGeom>
          <a:noFill/>
        </p:spPr>
        <p:txBody>
          <a:bodyPr wrap="none" rtlCol="0">
            <a:spAutoFit/>
          </a:bodyPr>
          <a:lstStyle/>
          <a:p>
            <a:r>
              <a:rPr lang="en-US" altLang="zh-CN" sz="2400" dirty="0"/>
              <a:t>[</a:t>
            </a:r>
            <a:r>
              <a:rPr lang="mr-IN" altLang="zh-CN" sz="2400" dirty="0"/>
              <a:t>{'</a:t>
            </a:r>
            <a:r>
              <a:rPr lang="mr-IN" altLang="zh-CN" sz="2400" dirty="0" err="1"/>
              <a:t>city</a:t>
            </a:r>
            <a:r>
              <a:rPr lang="mr-IN" altLang="zh-CN" sz="2400" dirty="0"/>
              <a:t>': '</a:t>
            </a:r>
            <a:r>
              <a:rPr lang="zh-CN" altLang="mr-IN" sz="2400" dirty="0"/>
              <a:t>北京</a:t>
            </a:r>
            <a:r>
              <a:rPr lang="mr-IN" altLang="zh-CN" sz="2400" dirty="0"/>
              <a:t>','temperature':</a:t>
            </a:r>
            <a:r>
              <a:rPr lang="mr-IN" altLang="zh-CN" sz="2400" dirty="0" smtClean="0"/>
              <a:t>100</a:t>
            </a:r>
            <a:r>
              <a:rPr lang="en-US" altLang="zh-CN" sz="2400" dirty="0" smtClean="0"/>
              <a:t>}</a:t>
            </a:r>
          </a:p>
          <a:p>
            <a:r>
              <a:rPr lang="mr-IN" altLang="zh-CN" sz="2400" dirty="0" smtClean="0"/>
              <a:t>{</a:t>
            </a:r>
            <a:r>
              <a:rPr lang="mr-IN" altLang="zh-CN" sz="2400" dirty="0"/>
              <a:t>'</a:t>
            </a:r>
            <a:r>
              <a:rPr lang="mr-IN" altLang="zh-CN" sz="2400" dirty="0" err="1"/>
              <a:t>city</a:t>
            </a:r>
            <a:r>
              <a:rPr lang="mr-IN" altLang="zh-CN" sz="2400" dirty="0"/>
              <a:t>': '</a:t>
            </a:r>
            <a:r>
              <a:rPr lang="zh-CN" altLang="mr-IN" sz="2400" dirty="0"/>
              <a:t>上海</a:t>
            </a:r>
            <a:r>
              <a:rPr lang="mr-IN" altLang="zh-CN" sz="2400" dirty="0"/>
              <a:t>','temperature':</a:t>
            </a:r>
            <a:r>
              <a:rPr lang="mr-IN" altLang="zh-CN" sz="2400" dirty="0" smtClean="0"/>
              <a:t>60</a:t>
            </a:r>
            <a:r>
              <a:rPr lang="en-US" altLang="zh-CN" sz="2400" dirty="0" smtClean="0"/>
              <a:t>}</a:t>
            </a:r>
          </a:p>
          <a:p>
            <a:r>
              <a:rPr lang="mr-IN" altLang="zh-CN" sz="2400" dirty="0" smtClean="0"/>
              <a:t>{</a:t>
            </a:r>
            <a:r>
              <a:rPr lang="mr-IN" altLang="zh-CN" sz="2400" dirty="0"/>
              <a:t>'</a:t>
            </a:r>
            <a:r>
              <a:rPr lang="mr-IN" altLang="zh-CN" sz="2400" dirty="0" err="1"/>
              <a:t>city</a:t>
            </a:r>
            <a:r>
              <a:rPr lang="mr-IN" altLang="zh-CN" sz="2400" dirty="0"/>
              <a:t>': '</a:t>
            </a:r>
            <a:r>
              <a:rPr lang="zh-CN" altLang="mr-IN" sz="2400" dirty="0"/>
              <a:t>深圳</a:t>
            </a:r>
            <a:r>
              <a:rPr lang="mr-IN" altLang="zh-CN" sz="2400" dirty="0"/>
              <a:t>','temperature':30}</a:t>
            </a:r>
            <a:r>
              <a:rPr lang="en-US" altLang="zh-CN" sz="2400" dirty="0"/>
              <a:t>]</a:t>
            </a:r>
            <a:endParaRPr kumimoji="1" lang="zh-CN" altLang="en-US" sz="2400" dirty="0"/>
          </a:p>
        </p:txBody>
      </p:sp>
      <p:sp>
        <p:nvSpPr>
          <p:cNvPr id="8" name="文本框 7"/>
          <p:cNvSpPr txBox="1"/>
          <p:nvPr/>
        </p:nvSpPr>
        <p:spPr>
          <a:xfrm>
            <a:off x="4139954" y="908720"/>
            <a:ext cx="902811" cy="523220"/>
          </a:xfrm>
          <a:prstGeom prst="rect">
            <a:avLst/>
          </a:prstGeom>
          <a:noFill/>
        </p:spPr>
        <p:txBody>
          <a:bodyPr wrap="none" rtlCol="0">
            <a:spAutoFit/>
          </a:bodyPr>
          <a:lstStyle/>
          <a:p>
            <a:pPr algn="ctr"/>
            <a:r>
              <a:rPr lang="zh-CN" altLang="en-US" sz="2800" smtClean="0">
                <a:solidFill>
                  <a:schemeClr val="accent6">
                    <a:lumMod val="75000"/>
                  </a:schemeClr>
                </a:solidFill>
              </a:rPr>
              <a:t>流程</a:t>
            </a:r>
            <a:endParaRPr kumimoji="1" lang="zh-CN" altLang="en-US" sz="2800" dirty="0">
              <a:solidFill>
                <a:schemeClr val="accent6">
                  <a:lumMod val="75000"/>
                </a:schemeClr>
              </a:solidFill>
            </a:endParaRPr>
          </a:p>
        </p:txBody>
      </p:sp>
    </p:spTree>
    <p:extLst>
      <p:ext uri="{BB962C8B-B14F-4D97-AF65-F5344CB8AC3E}">
        <p14:creationId xmlns:p14="http://schemas.microsoft.com/office/powerpoint/2010/main" val="855232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47864" y="836712"/>
            <a:ext cx="2786340" cy="523220"/>
          </a:xfrm>
          <a:prstGeom prst="rect">
            <a:avLst/>
          </a:prstGeom>
          <a:noFill/>
        </p:spPr>
        <p:txBody>
          <a:bodyPr wrap="none" rtlCol="0">
            <a:spAutoFit/>
          </a:bodyPr>
          <a:lstStyle/>
          <a:p>
            <a:r>
              <a:rPr kumimoji="1" lang="en-US" altLang="zh-CN" sz="2800">
                <a:solidFill>
                  <a:schemeClr val="accent6">
                    <a:lumMod val="75000"/>
                  </a:schemeClr>
                </a:solidFill>
              </a:rPr>
              <a:t>one-hot</a:t>
            </a:r>
            <a:r>
              <a:rPr kumimoji="1" lang="zh-CN" altLang="en-US" sz="2800">
                <a:solidFill>
                  <a:schemeClr val="accent6">
                    <a:lumMod val="75000"/>
                  </a:schemeClr>
                </a:solidFill>
              </a:rPr>
              <a:t>编码分析</a:t>
            </a:r>
          </a:p>
        </p:txBody>
      </p:sp>
      <p:pic>
        <p:nvPicPr>
          <p:cNvPr id="4" name="图片 3"/>
          <p:cNvPicPr>
            <a:picLocks noChangeAspect="1"/>
          </p:cNvPicPr>
          <p:nvPr/>
        </p:nvPicPr>
        <p:blipFill>
          <a:blip r:embed="rId2"/>
          <a:stretch>
            <a:fillRect/>
          </a:stretch>
        </p:blipFill>
        <p:spPr>
          <a:xfrm>
            <a:off x="1861028" y="1484784"/>
            <a:ext cx="5760011" cy="4812844"/>
          </a:xfrm>
          <a:prstGeom prst="rect">
            <a:avLst/>
          </a:prstGeom>
        </p:spPr>
      </p:pic>
    </p:spTree>
    <p:extLst>
      <p:ext uri="{BB962C8B-B14F-4D97-AF65-F5344CB8AC3E}">
        <p14:creationId xmlns:p14="http://schemas.microsoft.com/office/powerpoint/2010/main" val="719364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5536" y="764704"/>
            <a:ext cx="8575534" cy="5552658"/>
          </a:xfrm>
          <a:prstGeom prst="rect">
            <a:avLst/>
          </a:prstGeom>
        </p:spPr>
      </p:pic>
    </p:spTree>
    <p:extLst>
      <p:ext uri="{BB962C8B-B14F-4D97-AF65-F5344CB8AC3E}">
        <p14:creationId xmlns:p14="http://schemas.microsoft.com/office/powerpoint/2010/main" val="31126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75856" y="836712"/>
            <a:ext cx="2646878" cy="584775"/>
          </a:xfrm>
          <a:prstGeom prst="rect">
            <a:avLst/>
          </a:prstGeom>
        </p:spPr>
        <p:txBody>
          <a:bodyPr wrap="none">
            <a:spAutoFit/>
          </a:bodyPr>
          <a:lstStyle/>
          <a:p>
            <a:r>
              <a:rPr kumimoji="1" lang="zh-CN" altLang="en-US" sz="3200" smtClean="0">
                <a:solidFill>
                  <a:srgbClr val="7030A0"/>
                </a:solidFill>
              </a:rPr>
              <a:t>文本特征</a:t>
            </a:r>
            <a:r>
              <a:rPr kumimoji="1" lang="zh-CN" altLang="en-US" sz="3200" dirty="0">
                <a:solidFill>
                  <a:srgbClr val="7030A0"/>
                </a:solidFill>
              </a:rPr>
              <a:t>抽取</a:t>
            </a:r>
            <a:endParaRPr kumimoji="1" lang="en-US" altLang="zh-CN" sz="3200" dirty="0">
              <a:solidFill>
                <a:srgbClr val="7030A0"/>
              </a:solidFill>
            </a:endParaRPr>
          </a:p>
        </p:txBody>
      </p:sp>
      <p:sp>
        <p:nvSpPr>
          <p:cNvPr id="5" name="文本框 4"/>
          <p:cNvSpPr txBox="1"/>
          <p:nvPr/>
        </p:nvSpPr>
        <p:spPr>
          <a:xfrm>
            <a:off x="1907704" y="2276872"/>
            <a:ext cx="4641784" cy="461665"/>
          </a:xfrm>
          <a:prstGeom prst="rect">
            <a:avLst/>
          </a:prstGeom>
          <a:noFill/>
        </p:spPr>
        <p:txBody>
          <a:bodyPr wrap="none" rtlCol="0">
            <a:spAutoFit/>
          </a:bodyPr>
          <a:lstStyle/>
          <a:p>
            <a:r>
              <a:rPr lang="zh-CN" altLang="en-US" sz="2400" dirty="0" smtClean="0"/>
              <a:t>作用</a:t>
            </a:r>
            <a:r>
              <a:rPr lang="zh-CN" altLang="en-US" sz="2400" smtClean="0"/>
              <a:t>：对</a:t>
            </a:r>
            <a:r>
              <a:rPr lang="zh-CN" altLang="en-US" sz="2400" smtClean="0">
                <a:solidFill>
                  <a:srgbClr val="FF0000"/>
                </a:solidFill>
              </a:rPr>
              <a:t>文本数据</a:t>
            </a:r>
            <a:r>
              <a:rPr lang="zh-CN" altLang="en-US" sz="2400" dirty="0" smtClean="0"/>
              <a:t>进行特征值化</a:t>
            </a:r>
            <a:endParaRPr lang="en-US" altLang="zh-CN" sz="2400" b="1" dirty="0"/>
          </a:p>
        </p:txBody>
      </p:sp>
      <p:sp>
        <p:nvSpPr>
          <p:cNvPr id="6" name="文本框 5"/>
          <p:cNvSpPr txBox="1"/>
          <p:nvPr/>
        </p:nvSpPr>
        <p:spPr>
          <a:xfrm>
            <a:off x="1903252" y="3789040"/>
            <a:ext cx="6874895" cy="461665"/>
          </a:xfrm>
          <a:prstGeom prst="rect">
            <a:avLst/>
          </a:prstGeom>
          <a:noFill/>
        </p:spPr>
        <p:txBody>
          <a:bodyPr wrap="none" rtlCol="0">
            <a:spAutoFit/>
          </a:bodyPr>
          <a:lstStyle/>
          <a:p>
            <a:r>
              <a:rPr kumimoji="1" lang="zh-CN" altLang="en-US" sz="2400" smtClean="0"/>
              <a:t>类：</a:t>
            </a:r>
            <a:r>
              <a:rPr lang="en-US" altLang="zh-CN" sz="2400" b="1" smtClean="0"/>
              <a:t>sklearn.feature_extraction.</a:t>
            </a:r>
            <a:r>
              <a:rPr lang="en-US" altLang="zh-CN" sz="2400" b="1" smtClean="0">
                <a:solidFill>
                  <a:srgbClr val="FF0000"/>
                </a:solidFill>
              </a:rPr>
              <a:t>text</a:t>
            </a:r>
            <a:r>
              <a:rPr lang="en-US" altLang="zh-CN" sz="2400" b="1" smtClean="0"/>
              <a:t>.CountVectorizer</a:t>
            </a:r>
            <a:endParaRPr kumimoji="1" lang="zh-CN" altLang="en-US" sz="2400" dirty="0"/>
          </a:p>
        </p:txBody>
      </p:sp>
    </p:spTree>
    <p:extLst>
      <p:ext uri="{BB962C8B-B14F-4D97-AF65-F5344CB8AC3E}">
        <p14:creationId xmlns:p14="http://schemas.microsoft.com/office/powerpoint/2010/main" val="7233919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347864" y="956322"/>
            <a:ext cx="3243388" cy="523220"/>
          </a:xfrm>
          <a:prstGeom prst="rect">
            <a:avLst/>
          </a:prstGeom>
          <a:noFill/>
        </p:spPr>
        <p:txBody>
          <a:bodyPr wrap="none" rtlCol="0">
            <a:spAutoFit/>
          </a:bodyPr>
          <a:lstStyle/>
          <a:p>
            <a:pPr algn="ctr"/>
            <a:r>
              <a:rPr lang="en-US" altLang="zh-CN" sz="2800" smtClean="0">
                <a:solidFill>
                  <a:schemeClr val="accent6">
                    <a:lumMod val="75000"/>
                  </a:schemeClr>
                </a:solidFill>
              </a:rPr>
              <a:t>CountVectorizer</a:t>
            </a:r>
            <a:r>
              <a:rPr kumimoji="1" lang="zh-CN" altLang="en-US" sz="2800" smtClean="0">
                <a:solidFill>
                  <a:schemeClr val="accent6">
                    <a:lumMod val="75000"/>
                  </a:schemeClr>
                </a:solidFill>
              </a:rPr>
              <a:t>语法</a:t>
            </a:r>
            <a:endParaRPr kumimoji="1" lang="zh-CN" altLang="en-US" sz="2800" dirty="0">
              <a:solidFill>
                <a:schemeClr val="accent6">
                  <a:lumMod val="75000"/>
                </a:schemeClr>
              </a:solidFill>
            </a:endParaRPr>
          </a:p>
        </p:txBody>
      </p:sp>
      <p:sp>
        <p:nvSpPr>
          <p:cNvPr id="20" name="文本框 19"/>
          <p:cNvSpPr txBox="1"/>
          <p:nvPr/>
        </p:nvSpPr>
        <p:spPr>
          <a:xfrm>
            <a:off x="1835696" y="1916832"/>
            <a:ext cx="6552728" cy="830997"/>
          </a:xfrm>
          <a:prstGeom prst="rect">
            <a:avLst/>
          </a:prstGeom>
          <a:noFill/>
        </p:spPr>
        <p:txBody>
          <a:bodyPr wrap="square" rtlCol="0">
            <a:spAutoFit/>
          </a:bodyPr>
          <a:lstStyle/>
          <a:p>
            <a:pPr marL="285750" indent="-285750">
              <a:buFont typeface="Arial" charset="0"/>
              <a:buChar char="•"/>
            </a:pPr>
            <a:r>
              <a:rPr lang="en-US" altLang="zh-CN" sz="2400" smtClean="0"/>
              <a:t>CountVectorizer(</a:t>
            </a:r>
            <a:r>
              <a:rPr lang="en-US" altLang="zh-CN" sz="2400" smtClean="0">
                <a:solidFill>
                  <a:srgbClr val="FF0000"/>
                </a:solidFill>
              </a:rPr>
              <a:t>max_df=1.0,min_df=1,</a:t>
            </a:r>
            <a:r>
              <a:rPr lang="mr-IN" altLang="zh-CN" sz="2400">
                <a:solidFill>
                  <a:srgbClr val="FF0000"/>
                </a:solidFill>
              </a:rPr>
              <a:t>…</a:t>
            </a:r>
            <a:r>
              <a:rPr lang="en-US" altLang="zh-CN" sz="2400" smtClean="0"/>
              <a:t>)</a:t>
            </a:r>
          </a:p>
          <a:p>
            <a:pPr marL="742950" lvl="1" indent="-285750">
              <a:buFont typeface="Arial" charset="0"/>
              <a:buChar char="•"/>
            </a:pPr>
            <a:r>
              <a:rPr lang="zh-CN" altLang="en-US" sz="2400" smtClean="0"/>
              <a:t>返回词频矩阵</a:t>
            </a:r>
            <a:endParaRPr lang="en-US" altLang="zh-CN" sz="2400" dirty="0" smtClean="0"/>
          </a:p>
        </p:txBody>
      </p:sp>
      <p:sp>
        <p:nvSpPr>
          <p:cNvPr id="21" name="文本框 20"/>
          <p:cNvSpPr txBox="1"/>
          <p:nvPr/>
        </p:nvSpPr>
        <p:spPr>
          <a:xfrm>
            <a:off x="2363551" y="2747829"/>
            <a:ext cx="5497018" cy="3600986"/>
          </a:xfrm>
          <a:prstGeom prst="rect">
            <a:avLst/>
          </a:prstGeom>
          <a:noFill/>
        </p:spPr>
        <p:txBody>
          <a:bodyPr wrap="none" rtlCol="0">
            <a:spAutoFit/>
          </a:bodyPr>
          <a:lstStyle/>
          <a:p>
            <a:pPr marL="285750" indent="-285750">
              <a:buFont typeface="Arial" charset="0"/>
              <a:buChar char="•"/>
            </a:pPr>
            <a:r>
              <a:rPr lang="en-US" altLang="zh-CN" sz="2000"/>
              <a:t>CountVectorizer</a:t>
            </a:r>
            <a:r>
              <a:rPr kumimoji="1" lang="en-US" altLang="zh-CN" sz="2000" smtClean="0"/>
              <a:t>.</a:t>
            </a:r>
            <a:r>
              <a:rPr kumimoji="1" lang="en-US" altLang="zh-CN" sz="2000" smtClean="0">
                <a:solidFill>
                  <a:srgbClr val="FF0000"/>
                </a:solidFill>
              </a:rPr>
              <a:t>fit_transform</a:t>
            </a:r>
            <a:r>
              <a:rPr kumimoji="1" lang="en-US" altLang="zh-CN" sz="2000" smtClean="0"/>
              <a:t>(X,y)       </a:t>
            </a:r>
          </a:p>
          <a:p>
            <a:pPr marL="742950" lvl="1" indent="-285750">
              <a:buFont typeface="Arial" charset="0"/>
              <a:buChar char="•"/>
            </a:pPr>
            <a:r>
              <a:rPr kumimoji="1" lang="en-US" altLang="zh-CN" sz="2000" smtClean="0"/>
              <a:t>X:</a:t>
            </a:r>
            <a:r>
              <a:rPr kumimoji="1" lang="zh-CN" altLang="en-US" sz="2000" smtClean="0"/>
              <a:t>文本或者包含</a:t>
            </a:r>
            <a:r>
              <a:rPr kumimoji="1" lang="zh-CN" altLang="en-US" sz="2000" smtClean="0">
                <a:solidFill>
                  <a:srgbClr val="FF0000"/>
                </a:solidFill>
              </a:rPr>
              <a:t>文本字符串的可迭代对象</a:t>
            </a:r>
            <a:endParaRPr kumimoji="1" lang="en-US" altLang="zh-CN" sz="2000">
              <a:solidFill>
                <a:srgbClr val="FF0000"/>
              </a:solidFill>
            </a:endParaRPr>
          </a:p>
          <a:p>
            <a:pPr marL="742950" lvl="1" indent="-285750">
              <a:buFont typeface="Arial" charset="0"/>
              <a:buChar char="•"/>
            </a:pPr>
            <a:r>
              <a:rPr kumimoji="1" lang="zh-CN" altLang="en-US" sz="2000" smtClean="0"/>
              <a:t>返回值：返回</a:t>
            </a:r>
            <a:r>
              <a:rPr kumimoji="1" lang="en-US" altLang="zh-CN" sz="2000" smtClean="0"/>
              <a:t>sparse</a:t>
            </a:r>
            <a:r>
              <a:rPr kumimoji="1" lang="zh-CN" altLang="en-US" sz="2000" smtClean="0"/>
              <a:t>矩阵</a:t>
            </a:r>
            <a:endParaRPr kumimoji="1" lang="en-US" altLang="zh-CN" sz="2000" dirty="0" smtClean="0"/>
          </a:p>
          <a:p>
            <a:pPr marL="285750" indent="-285750">
              <a:buFont typeface="Arial" charset="0"/>
              <a:buChar char="•"/>
            </a:pPr>
            <a:r>
              <a:rPr lang="en-US" altLang="zh-CN" sz="2000"/>
              <a:t>CountVectorizer</a:t>
            </a:r>
            <a:r>
              <a:rPr kumimoji="1" lang="en-US" altLang="zh-CN" sz="2000" smtClean="0"/>
              <a:t>.</a:t>
            </a:r>
            <a:r>
              <a:rPr lang="en-US" altLang="zh-CN" sz="2000" smtClean="0"/>
              <a:t>inverse_transform(X)</a:t>
            </a:r>
          </a:p>
          <a:p>
            <a:pPr marL="742950" lvl="1" indent="-285750">
              <a:buFont typeface="Arial" charset="0"/>
              <a:buChar char="•"/>
            </a:pPr>
            <a:r>
              <a:rPr kumimoji="1" lang="en-US" altLang="zh-CN" sz="2000" smtClean="0"/>
              <a:t>X:array</a:t>
            </a:r>
            <a:r>
              <a:rPr kumimoji="1" lang="zh-CN" altLang="en-US" sz="2000" smtClean="0"/>
              <a:t>数组或者</a:t>
            </a:r>
            <a:r>
              <a:rPr kumimoji="1" lang="en-US" altLang="zh-CN" sz="2000" smtClean="0"/>
              <a:t>sparse</a:t>
            </a:r>
            <a:r>
              <a:rPr kumimoji="1" lang="zh-CN" altLang="en-US" sz="2000" smtClean="0"/>
              <a:t>矩阵</a:t>
            </a:r>
            <a:endParaRPr kumimoji="1" lang="en-US" altLang="zh-CN" sz="2000" smtClean="0"/>
          </a:p>
          <a:p>
            <a:pPr lvl="1"/>
            <a:r>
              <a:rPr kumimoji="1" lang="zh-CN" altLang="en-US" sz="2000" smtClean="0"/>
              <a:t>返回值</a:t>
            </a:r>
            <a:r>
              <a:rPr kumimoji="1" lang="en-US" altLang="zh-CN" sz="2000" smtClean="0"/>
              <a:t>:</a:t>
            </a:r>
            <a:r>
              <a:rPr kumimoji="1" lang="zh-CN" altLang="en-US" sz="2000" smtClean="0"/>
              <a:t>转换之前数据格式</a:t>
            </a:r>
            <a:endParaRPr kumimoji="1" lang="en-US" altLang="zh-CN" sz="2000" dirty="0"/>
          </a:p>
          <a:p>
            <a:pPr marL="285750" indent="-285750">
              <a:buFont typeface="Arial" charset="0"/>
              <a:buChar char="•"/>
            </a:pPr>
            <a:r>
              <a:rPr lang="en-US" altLang="zh-CN" smtClean="0"/>
              <a:t>CountVectorizer.get_feature_names()</a:t>
            </a:r>
          </a:p>
          <a:p>
            <a:pPr marL="742950" lvl="1" indent="-285750">
              <a:buFont typeface="Arial" charset="0"/>
              <a:buChar char="•"/>
            </a:pPr>
            <a:r>
              <a:rPr lang="zh-CN" altLang="en-US" smtClean="0"/>
              <a:t>返回值</a:t>
            </a:r>
            <a:r>
              <a:rPr lang="en-US" altLang="zh-CN" smtClean="0"/>
              <a:t>:</a:t>
            </a:r>
            <a:r>
              <a:rPr lang="zh-CN" altLang="en-US" smtClean="0"/>
              <a:t>单词列表</a:t>
            </a:r>
            <a:endParaRPr lang="en-US" altLang="zh-CN"/>
          </a:p>
          <a:p>
            <a:pPr marL="342900" indent="-342900">
              <a:buFont typeface="+mj-lt"/>
              <a:buAutoNum type="arabicPeriod"/>
            </a:pPr>
            <a:endParaRPr kumimoji="1" lang="en-US" altLang="zh-CN" smtClean="0"/>
          </a:p>
          <a:p>
            <a:pPr marL="342900" indent="-342900">
              <a:buFont typeface="+mj-lt"/>
              <a:buAutoNum type="arabicPeriod"/>
            </a:pPr>
            <a:endParaRPr kumimoji="1" lang="en-US" altLang="zh-CN"/>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1144317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816" y="692696"/>
            <a:ext cx="3775393" cy="523220"/>
          </a:xfrm>
          <a:prstGeom prst="rect">
            <a:avLst/>
          </a:prstGeom>
          <a:noFill/>
        </p:spPr>
        <p:txBody>
          <a:bodyPr wrap="none" rtlCol="0">
            <a:spAutoFit/>
          </a:bodyPr>
          <a:lstStyle/>
          <a:p>
            <a:r>
              <a:rPr kumimoji="1" lang="zh-CN" altLang="en-US" sz="2800">
                <a:solidFill>
                  <a:srgbClr val="0070C0"/>
                </a:solidFill>
              </a:rPr>
              <a:t>新闻一“小”一“同”</a:t>
            </a:r>
          </a:p>
        </p:txBody>
      </p:sp>
      <p:sp>
        <p:nvSpPr>
          <p:cNvPr id="5" name="文本框 4"/>
          <p:cNvSpPr txBox="1"/>
          <p:nvPr/>
        </p:nvSpPr>
        <p:spPr>
          <a:xfrm>
            <a:off x="1403648" y="1700808"/>
            <a:ext cx="5782352" cy="369332"/>
          </a:xfrm>
          <a:prstGeom prst="rect">
            <a:avLst/>
          </a:prstGeom>
          <a:noFill/>
        </p:spPr>
        <p:txBody>
          <a:bodyPr wrap="none" rtlCol="0">
            <a:spAutoFit/>
          </a:bodyPr>
          <a:lstStyle/>
          <a:p>
            <a:pPr marL="285750" indent="-285750">
              <a:buFont typeface="Arial" charset="0"/>
              <a:buChar char="•"/>
            </a:pPr>
            <a:r>
              <a:rPr lang="zh-CN" altLang="en-US"/>
              <a:t>南方都市报的“小南”，广州日报的“阿同”机器人</a:t>
            </a:r>
            <a:endParaRPr kumimoji="1" lang="zh-CN" altLang="en-US"/>
          </a:p>
        </p:txBody>
      </p:sp>
      <p:pic>
        <p:nvPicPr>
          <p:cNvPr id="7" name="图片 6"/>
          <p:cNvPicPr>
            <a:picLocks noChangeAspect="1"/>
          </p:cNvPicPr>
          <p:nvPr/>
        </p:nvPicPr>
        <p:blipFill>
          <a:blip r:embed="rId2"/>
          <a:stretch>
            <a:fillRect/>
          </a:stretch>
        </p:blipFill>
        <p:spPr>
          <a:xfrm>
            <a:off x="1043608" y="2204864"/>
            <a:ext cx="3172441" cy="4076735"/>
          </a:xfrm>
          <a:prstGeom prst="rect">
            <a:avLst/>
          </a:prstGeom>
        </p:spPr>
      </p:pic>
      <p:pic>
        <p:nvPicPr>
          <p:cNvPr id="8" name="图片 7"/>
          <p:cNvPicPr>
            <a:picLocks noChangeAspect="1"/>
          </p:cNvPicPr>
          <p:nvPr/>
        </p:nvPicPr>
        <p:blipFill>
          <a:blip r:embed="rId3"/>
          <a:stretch>
            <a:fillRect/>
          </a:stretch>
        </p:blipFill>
        <p:spPr>
          <a:xfrm>
            <a:off x="5119014" y="2186519"/>
            <a:ext cx="3269410" cy="4194809"/>
          </a:xfrm>
          <a:prstGeom prst="rect">
            <a:avLst/>
          </a:prstGeom>
        </p:spPr>
      </p:pic>
    </p:spTree>
    <p:extLst>
      <p:ext uri="{BB962C8B-B14F-4D97-AF65-F5344CB8AC3E}">
        <p14:creationId xmlns:p14="http://schemas.microsoft.com/office/powerpoint/2010/main" val="240377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2353552" y="4186675"/>
            <a:ext cx="4968552" cy="158417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spcBef>
                <a:spcPct val="20000"/>
              </a:spcBef>
              <a:buFontTx/>
              <a:buChar char="•"/>
            </a:pPr>
            <a:endParaRPr kumimoji="1" lang="zh-CN" altLang="en-US" sz="3200" dirty="0" smtClean="0"/>
          </a:p>
        </p:txBody>
      </p:sp>
      <p:sp>
        <p:nvSpPr>
          <p:cNvPr id="5" name="文本框 4"/>
          <p:cNvSpPr txBox="1"/>
          <p:nvPr/>
        </p:nvSpPr>
        <p:spPr>
          <a:xfrm>
            <a:off x="1619672" y="1916832"/>
            <a:ext cx="6856813" cy="1754326"/>
          </a:xfrm>
          <a:prstGeom prst="rect">
            <a:avLst/>
          </a:prstGeom>
          <a:noFill/>
        </p:spPr>
        <p:txBody>
          <a:bodyPr wrap="none" rtlCol="0">
            <a:spAutoFit/>
          </a:bodyPr>
          <a:lstStyle/>
          <a:p>
            <a:pPr marL="342900" indent="-342900">
              <a:buFont typeface="+mj-lt"/>
              <a:buAutoNum type="arabicPeriod"/>
            </a:pPr>
            <a:r>
              <a:rPr kumimoji="1" lang="zh-CN" altLang="en-US" smtClean="0"/>
              <a:t>实例化类</a:t>
            </a:r>
            <a:r>
              <a:rPr kumimoji="1" lang="en-US" altLang="zh-CN" smtClean="0">
                <a:solidFill>
                  <a:srgbClr val="0070C0"/>
                </a:solidFill>
              </a:rPr>
              <a:t>Count</a:t>
            </a:r>
            <a:r>
              <a:rPr lang="en-US" altLang="zh-CN" smtClean="0">
                <a:solidFill>
                  <a:srgbClr val="0070C0"/>
                </a:solidFill>
              </a:rPr>
              <a:t>Vectorizer</a:t>
            </a:r>
            <a:endParaRPr lang="en-US" altLang="zh-CN" dirty="0" smtClean="0">
              <a:solidFill>
                <a:srgbClr val="0070C0"/>
              </a:solidFill>
            </a:endParaRPr>
          </a:p>
          <a:p>
            <a:pPr marL="342900" indent="-342900">
              <a:buFont typeface="+mj-lt"/>
              <a:buAutoNum type="arabicPeriod"/>
            </a:pPr>
            <a:endParaRPr lang="en-US" altLang="zh-CN" b="1" dirty="0"/>
          </a:p>
          <a:p>
            <a:pPr marL="342900" indent="-342900">
              <a:buFont typeface="+mj-lt"/>
              <a:buAutoNum type="arabicPeriod"/>
            </a:pPr>
            <a:endParaRPr kumimoji="1" lang="en-US" altLang="zh-CN" dirty="0"/>
          </a:p>
          <a:p>
            <a:pPr marL="342900" indent="-342900">
              <a:buFont typeface="+mj-lt"/>
              <a:buAutoNum type="arabicPeriod"/>
            </a:pPr>
            <a:r>
              <a:rPr kumimoji="1" lang="zh-CN" altLang="en-US" dirty="0"/>
              <a:t>调用</a:t>
            </a:r>
            <a:r>
              <a:rPr kumimoji="1" lang="en-US" altLang="zh-CN" dirty="0" err="1" smtClean="0">
                <a:solidFill>
                  <a:srgbClr val="0070C0"/>
                </a:solidFill>
              </a:rPr>
              <a:t>fit_transform</a:t>
            </a:r>
            <a:r>
              <a:rPr kumimoji="1" lang="zh-CN" altLang="en-US" dirty="0" smtClean="0"/>
              <a:t>方法输入数据</a:t>
            </a:r>
            <a:r>
              <a:rPr kumimoji="1" lang="zh-CN" altLang="en-US" dirty="0"/>
              <a:t>并</a:t>
            </a:r>
            <a:r>
              <a:rPr kumimoji="1" lang="zh-CN" altLang="en-US"/>
              <a:t>转换 </a:t>
            </a:r>
            <a:endParaRPr kumimoji="1" lang="en-US" altLang="zh-CN"/>
          </a:p>
          <a:p>
            <a:pPr marL="800100" lvl="1" indent="-342900">
              <a:buFont typeface="+mj-lt"/>
              <a:buAutoNum type="arabicPeriod"/>
            </a:pPr>
            <a:r>
              <a:rPr kumimoji="1" lang="zh-CN" altLang="en-US" b="1" smtClean="0">
                <a:solidFill>
                  <a:srgbClr val="FF0000"/>
                </a:solidFill>
              </a:rPr>
              <a:t>注意返回格式，利用</a:t>
            </a:r>
            <a:r>
              <a:rPr kumimoji="1" lang="en-US" altLang="zh-CN" b="1" smtClean="0">
                <a:solidFill>
                  <a:srgbClr val="FF0000"/>
                </a:solidFill>
              </a:rPr>
              <a:t>toarray()</a:t>
            </a:r>
            <a:r>
              <a:rPr kumimoji="1" lang="zh-CN" altLang="en-US" b="1" smtClean="0">
                <a:solidFill>
                  <a:srgbClr val="FF0000"/>
                </a:solidFill>
              </a:rPr>
              <a:t>进行</a:t>
            </a:r>
            <a:r>
              <a:rPr kumimoji="1" lang="en-US" altLang="zh-CN" b="1" smtClean="0">
                <a:solidFill>
                  <a:srgbClr val="FF0000"/>
                </a:solidFill>
              </a:rPr>
              <a:t>sparse</a:t>
            </a:r>
            <a:r>
              <a:rPr kumimoji="1" lang="zh-CN" altLang="en-US" b="1" smtClean="0">
                <a:solidFill>
                  <a:srgbClr val="FF0000"/>
                </a:solidFill>
              </a:rPr>
              <a:t>矩阵转换</a:t>
            </a:r>
            <a:r>
              <a:rPr kumimoji="1" lang="en-US" altLang="zh-CN" b="1" smtClean="0">
                <a:solidFill>
                  <a:srgbClr val="FF0000"/>
                </a:solidFill>
              </a:rPr>
              <a:t>array</a:t>
            </a:r>
            <a:r>
              <a:rPr kumimoji="1" lang="zh-CN" altLang="en-US" b="1" smtClean="0">
                <a:solidFill>
                  <a:srgbClr val="FF0000"/>
                </a:solidFill>
              </a:rPr>
              <a:t>数组</a:t>
            </a:r>
            <a:endParaRPr kumimoji="1" lang="zh-CN" altLang="en-US" dirty="0">
              <a:solidFill>
                <a:srgbClr val="FF0000"/>
              </a:solidFill>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kumimoji="1" lang="zh-CN" altLang="en-US" dirty="0"/>
          </a:p>
        </p:txBody>
      </p:sp>
      <p:sp>
        <p:nvSpPr>
          <p:cNvPr id="6" name="文本框 5"/>
          <p:cNvSpPr txBox="1"/>
          <p:nvPr/>
        </p:nvSpPr>
        <p:spPr>
          <a:xfrm>
            <a:off x="2836607" y="4563264"/>
            <a:ext cx="4223657" cy="830997"/>
          </a:xfrm>
          <a:prstGeom prst="rect">
            <a:avLst/>
          </a:prstGeom>
          <a:noFill/>
        </p:spPr>
        <p:txBody>
          <a:bodyPr wrap="none" rtlCol="0">
            <a:spAutoFit/>
          </a:bodyPr>
          <a:lstStyle/>
          <a:p>
            <a:r>
              <a:rPr lang="en-US" altLang="zh-CN" sz="2400"/>
              <a:t>["life is short,i like python</a:t>
            </a:r>
            <a:r>
              <a:rPr lang="en-US" altLang="zh-CN" sz="2400" smtClean="0"/>
              <a:t>",</a:t>
            </a:r>
          </a:p>
          <a:p>
            <a:r>
              <a:rPr lang="en-US" altLang="zh-CN" sz="2400" smtClean="0"/>
              <a:t>"</a:t>
            </a:r>
            <a:r>
              <a:rPr lang="en-US" altLang="zh-CN" sz="2400"/>
              <a:t>life is too long,i dislike python"]</a:t>
            </a:r>
            <a:endParaRPr kumimoji="1" lang="zh-CN" altLang="en-US" sz="2400" dirty="0"/>
          </a:p>
        </p:txBody>
      </p:sp>
      <p:sp>
        <p:nvSpPr>
          <p:cNvPr id="8" name="文本框 7"/>
          <p:cNvSpPr txBox="1"/>
          <p:nvPr/>
        </p:nvSpPr>
        <p:spPr>
          <a:xfrm>
            <a:off x="4139954" y="908720"/>
            <a:ext cx="902811" cy="523220"/>
          </a:xfrm>
          <a:prstGeom prst="rect">
            <a:avLst/>
          </a:prstGeom>
          <a:noFill/>
        </p:spPr>
        <p:txBody>
          <a:bodyPr wrap="none" rtlCol="0">
            <a:spAutoFit/>
          </a:bodyPr>
          <a:lstStyle/>
          <a:p>
            <a:pPr algn="ctr"/>
            <a:r>
              <a:rPr lang="zh-CN" altLang="en-US" sz="2800" smtClean="0">
                <a:solidFill>
                  <a:schemeClr val="accent6">
                    <a:lumMod val="75000"/>
                  </a:schemeClr>
                </a:solidFill>
              </a:rPr>
              <a:t>流程</a:t>
            </a:r>
            <a:endParaRPr kumimoji="1" lang="zh-CN" altLang="en-US" sz="2800" dirty="0">
              <a:solidFill>
                <a:schemeClr val="accent6">
                  <a:lumMod val="75000"/>
                </a:schemeClr>
              </a:solidFill>
            </a:endParaRPr>
          </a:p>
        </p:txBody>
      </p:sp>
    </p:spTree>
    <p:extLst>
      <p:ext uri="{BB962C8B-B14F-4D97-AF65-F5344CB8AC3E}">
        <p14:creationId xmlns:p14="http://schemas.microsoft.com/office/powerpoint/2010/main" val="18280123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39552" y="1003686"/>
            <a:ext cx="8280400" cy="1854200"/>
          </a:xfrm>
          <a:prstGeom prst="rect">
            <a:avLst/>
          </a:prstGeom>
        </p:spPr>
      </p:pic>
      <p:pic>
        <p:nvPicPr>
          <p:cNvPr id="6" name="图片 5"/>
          <p:cNvPicPr>
            <a:picLocks noChangeAspect="1"/>
          </p:cNvPicPr>
          <p:nvPr/>
        </p:nvPicPr>
        <p:blipFill>
          <a:blip r:embed="rId3"/>
          <a:stretch>
            <a:fillRect/>
          </a:stretch>
        </p:blipFill>
        <p:spPr>
          <a:xfrm>
            <a:off x="628452" y="3861048"/>
            <a:ext cx="8191500" cy="1790700"/>
          </a:xfrm>
          <a:prstGeom prst="rect">
            <a:avLst/>
          </a:prstGeom>
        </p:spPr>
      </p:pic>
    </p:spTree>
    <p:extLst>
      <p:ext uri="{BB962C8B-B14F-4D97-AF65-F5344CB8AC3E}">
        <p14:creationId xmlns:p14="http://schemas.microsoft.com/office/powerpoint/2010/main" val="10317951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51920" y="908720"/>
            <a:ext cx="1415772" cy="461665"/>
          </a:xfrm>
          <a:prstGeom prst="rect">
            <a:avLst/>
          </a:prstGeom>
          <a:noFill/>
        </p:spPr>
        <p:txBody>
          <a:bodyPr wrap="none" rtlCol="0">
            <a:spAutoFit/>
          </a:bodyPr>
          <a:lstStyle/>
          <a:p>
            <a:r>
              <a:rPr kumimoji="1" lang="zh-CN" altLang="en-US" sz="2400" b="1" smtClean="0">
                <a:solidFill>
                  <a:schemeClr val="accent6">
                    <a:lumMod val="75000"/>
                  </a:schemeClr>
                </a:solidFill>
              </a:rPr>
              <a:t>结果对比</a:t>
            </a:r>
            <a:endParaRPr kumimoji="1" lang="zh-CN" altLang="en-US" sz="2400" b="1">
              <a:solidFill>
                <a:schemeClr val="accent6">
                  <a:lumMod val="75000"/>
                </a:schemeClr>
              </a:solidFill>
            </a:endParaRPr>
          </a:p>
        </p:txBody>
      </p:sp>
      <p:sp>
        <p:nvSpPr>
          <p:cNvPr id="6" name="文本框 5"/>
          <p:cNvSpPr txBox="1"/>
          <p:nvPr/>
        </p:nvSpPr>
        <p:spPr>
          <a:xfrm>
            <a:off x="6372200" y="1787114"/>
            <a:ext cx="1107996" cy="369332"/>
          </a:xfrm>
          <a:prstGeom prst="rect">
            <a:avLst/>
          </a:prstGeom>
          <a:noFill/>
        </p:spPr>
        <p:txBody>
          <a:bodyPr wrap="none" rtlCol="0">
            <a:spAutoFit/>
          </a:bodyPr>
          <a:lstStyle/>
          <a:p>
            <a:r>
              <a:rPr kumimoji="1" lang="zh-CN" altLang="en-US" smtClean="0"/>
              <a:t>英文结果</a:t>
            </a:r>
            <a:endParaRPr kumimoji="1" lang="zh-CN" altLang="en-US"/>
          </a:p>
        </p:txBody>
      </p:sp>
      <p:sp>
        <p:nvSpPr>
          <p:cNvPr id="8" name="文本框 7"/>
          <p:cNvSpPr txBox="1"/>
          <p:nvPr/>
        </p:nvSpPr>
        <p:spPr>
          <a:xfrm>
            <a:off x="6516216" y="4633198"/>
            <a:ext cx="1107996" cy="369332"/>
          </a:xfrm>
          <a:prstGeom prst="rect">
            <a:avLst/>
          </a:prstGeom>
          <a:noFill/>
        </p:spPr>
        <p:txBody>
          <a:bodyPr wrap="none" rtlCol="0">
            <a:spAutoFit/>
          </a:bodyPr>
          <a:lstStyle/>
          <a:p>
            <a:r>
              <a:rPr kumimoji="1" lang="zh-CN" altLang="en-US" smtClean="0"/>
              <a:t>中文结果</a:t>
            </a:r>
            <a:endParaRPr kumimoji="1" lang="zh-CN" altLang="en-US"/>
          </a:p>
        </p:txBody>
      </p:sp>
      <p:pic>
        <p:nvPicPr>
          <p:cNvPr id="10" name="图片 9"/>
          <p:cNvPicPr>
            <a:picLocks noChangeAspect="1"/>
          </p:cNvPicPr>
          <p:nvPr/>
        </p:nvPicPr>
        <p:blipFill>
          <a:blip r:embed="rId3"/>
          <a:stretch>
            <a:fillRect/>
          </a:stretch>
        </p:blipFill>
        <p:spPr>
          <a:xfrm>
            <a:off x="305106" y="1551100"/>
            <a:ext cx="5614510" cy="1210692"/>
          </a:xfrm>
          <a:prstGeom prst="rect">
            <a:avLst/>
          </a:prstGeom>
        </p:spPr>
      </p:pic>
      <p:pic>
        <p:nvPicPr>
          <p:cNvPr id="11" name="图片 10"/>
          <p:cNvPicPr>
            <a:picLocks noChangeAspect="1"/>
          </p:cNvPicPr>
          <p:nvPr/>
        </p:nvPicPr>
        <p:blipFill>
          <a:blip r:embed="rId4"/>
          <a:stretch>
            <a:fillRect/>
          </a:stretch>
        </p:blipFill>
        <p:spPr>
          <a:xfrm>
            <a:off x="305106" y="4375025"/>
            <a:ext cx="5614510" cy="1255010"/>
          </a:xfrm>
          <a:prstGeom prst="rect">
            <a:avLst/>
          </a:prstGeom>
        </p:spPr>
      </p:pic>
    </p:spTree>
    <p:extLst>
      <p:ext uri="{BB962C8B-B14F-4D97-AF65-F5344CB8AC3E}">
        <p14:creationId xmlns:p14="http://schemas.microsoft.com/office/powerpoint/2010/main" val="4498129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411760" y="830557"/>
            <a:ext cx="4493538" cy="523220"/>
          </a:xfrm>
          <a:prstGeom prst="rect">
            <a:avLst/>
          </a:prstGeom>
          <a:noFill/>
        </p:spPr>
        <p:txBody>
          <a:bodyPr wrap="none" rtlCol="0">
            <a:spAutoFit/>
          </a:bodyPr>
          <a:lstStyle/>
          <a:p>
            <a:r>
              <a:rPr kumimoji="1" lang="zh-CN" altLang="en-US" sz="2800" smtClean="0">
                <a:solidFill>
                  <a:schemeClr val="accent6">
                    <a:lumMod val="75000"/>
                  </a:schemeClr>
                </a:solidFill>
              </a:rPr>
              <a:t>如何去对中文文本特征值化</a:t>
            </a:r>
            <a:endParaRPr kumimoji="1" lang="zh-CN" altLang="en-US" sz="2800">
              <a:solidFill>
                <a:schemeClr val="accent6">
                  <a:lumMod val="75000"/>
                </a:schemeClr>
              </a:solidFill>
            </a:endParaRPr>
          </a:p>
        </p:txBody>
      </p:sp>
      <p:pic>
        <p:nvPicPr>
          <p:cNvPr id="8" name="图片 7"/>
          <p:cNvPicPr>
            <a:picLocks noChangeAspect="1"/>
          </p:cNvPicPr>
          <p:nvPr/>
        </p:nvPicPr>
        <p:blipFill>
          <a:blip r:embed="rId2"/>
          <a:stretch>
            <a:fillRect/>
          </a:stretch>
        </p:blipFill>
        <p:spPr>
          <a:xfrm>
            <a:off x="1115616" y="1484784"/>
            <a:ext cx="6768752" cy="2448272"/>
          </a:xfrm>
          <a:prstGeom prst="rect">
            <a:avLst/>
          </a:prstGeom>
        </p:spPr>
      </p:pic>
      <p:pic>
        <p:nvPicPr>
          <p:cNvPr id="9" name="图片 8"/>
          <p:cNvPicPr>
            <a:picLocks noChangeAspect="1"/>
          </p:cNvPicPr>
          <p:nvPr/>
        </p:nvPicPr>
        <p:blipFill>
          <a:blip r:embed="rId3"/>
          <a:stretch>
            <a:fillRect/>
          </a:stretch>
        </p:blipFill>
        <p:spPr>
          <a:xfrm>
            <a:off x="1115616" y="4537586"/>
            <a:ext cx="6768752" cy="1095196"/>
          </a:xfrm>
          <a:prstGeom prst="rect">
            <a:avLst/>
          </a:prstGeom>
        </p:spPr>
      </p:pic>
      <p:sp>
        <p:nvSpPr>
          <p:cNvPr id="10" name="文本框 9"/>
          <p:cNvSpPr txBox="1"/>
          <p:nvPr/>
        </p:nvSpPr>
        <p:spPr>
          <a:xfrm>
            <a:off x="3851920" y="5877272"/>
            <a:ext cx="4924746" cy="369332"/>
          </a:xfrm>
          <a:prstGeom prst="rect">
            <a:avLst/>
          </a:prstGeom>
          <a:noFill/>
        </p:spPr>
        <p:txBody>
          <a:bodyPr wrap="none" rtlCol="0">
            <a:spAutoFit/>
          </a:bodyPr>
          <a:lstStyle/>
          <a:p>
            <a:r>
              <a:rPr kumimoji="1" lang="zh-CN" altLang="en-US" smtClean="0">
                <a:solidFill>
                  <a:srgbClr val="0070C0"/>
                </a:solidFill>
              </a:rPr>
              <a:t>需要对中文进行分词才能详细的进行特征值化</a:t>
            </a:r>
            <a:endParaRPr kumimoji="1" lang="zh-CN" altLang="en-US">
              <a:solidFill>
                <a:srgbClr val="0070C0"/>
              </a:solidFill>
            </a:endParaRPr>
          </a:p>
        </p:txBody>
      </p:sp>
      <p:sp>
        <p:nvSpPr>
          <p:cNvPr id="2" name="文本框 1"/>
          <p:cNvSpPr txBox="1"/>
          <p:nvPr/>
        </p:nvSpPr>
        <p:spPr>
          <a:xfrm>
            <a:off x="3275856" y="4046009"/>
            <a:ext cx="2262158" cy="369332"/>
          </a:xfrm>
          <a:prstGeom prst="rect">
            <a:avLst/>
          </a:prstGeom>
          <a:noFill/>
        </p:spPr>
        <p:txBody>
          <a:bodyPr wrap="none" rtlCol="0">
            <a:spAutoFit/>
          </a:bodyPr>
          <a:lstStyle/>
          <a:p>
            <a:r>
              <a:rPr kumimoji="1" lang="zh-CN" altLang="en-US">
                <a:solidFill>
                  <a:srgbClr val="FF0000"/>
                </a:solidFill>
              </a:rPr>
              <a:t>不支持单个中文字！</a:t>
            </a:r>
          </a:p>
        </p:txBody>
      </p:sp>
    </p:spTree>
    <p:extLst>
      <p:ext uri="{BB962C8B-B14F-4D97-AF65-F5344CB8AC3E}">
        <p14:creationId xmlns:p14="http://schemas.microsoft.com/office/powerpoint/2010/main" val="9856137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63888" y="764704"/>
            <a:ext cx="1609736" cy="523220"/>
          </a:xfrm>
          <a:prstGeom prst="rect">
            <a:avLst/>
          </a:prstGeom>
          <a:noFill/>
        </p:spPr>
        <p:txBody>
          <a:bodyPr wrap="none" rtlCol="0">
            <a:spAutoFit/>
          </a:bodyPr>
          <a:lstStyle/>
          <a:p>
            <a:r>
              <a:rPr kumimoji="1" lang="en-US" altLang="zh-CN" sz="2800" smtClean="0">
                <a:solidFill>
                  <a:schemeClr val="accent6"/>
                </a:solidFill>
              </a:rPr>
              <a:t>jieba</a:t>
            </a:r>
            <a:r>
              <a:rPr kumimoji="1" lang="zh-CN" altLang="en-US" sz="2800" smtClean="0">
                <a:solidFill>
                  <a:schemeClr val="accent6"/>
                </a:solidFill>
              </a:rPr>
              <a:t>分词</a:t>
            </a:r>
            <a:endParaRPr kumimoji="1" lang="zh-CN" altLang="en-US" sz="2800">
              <a:solidFill>
                <a:schemeClr val="accent6"/>
              </a:solidFill>
            </a:endParaRPr>
          </a:p>
        </p:txBody>
      </p:sp>
      <p:graphicFrame>
        <p:nvGraphicFramePr>
          <p:cNvPr id="4" name="图表 3"/>
          <p:cNvGraphicFramePr/>
          <p:nvPr>
            <p:extLst/>
          </p:nvPr>
        </p:nvGraphicFramePr>
        <p:xfrm>
          <a:off x="755576" y="1772816"/>
          <a:ext cx="7488832" cy="3919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86076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88737" y="908720"/>
            <a:ext cx="4852610" cy="523220"/>
          </a:xfrm>
          <a:prstGeom prst="rect">
            <a:avLst/>
          </a:prstGeom>
          <a:noFill/>
        </p:spPr>
        <p:txBody>
          <a:bodyPr wrap="none" rtlCol="0">
            <a:spAutoFit/>
          </a:bodyPr>
          <a:lstStyle/>
          <a:p>
            <a:r>
              <a:rPr kumimoji="1" lang="zh-CN" altLang="en-US" sz="2800" smtClean="0">
                <a:solidFill>
                  <a:schemeClr val="accent6">
                    <a:lumMod val="75000"/>
                  </a:schemeClr>
                </a:solidFill>
              </a:rPr>
              <a:t>案例：对三</a:t>
            </a:r>
            <a:r>
              <a:rPr kumimoji="1" lang="zh-CN" altLang="en-US" sz="2800">
                <a:solidFill>
                  <a:schemeClr val="accent6">
                    <a:lumMod val="75000"/>
                  </a:schemeClr>
                </a:solidFill>
              </a:rPr>
              <a:t>段话</a:t>
            </a:r>
            <a:r>
              <a:rPr kumimoji="1" lang="zh-CN" altLang="en-US" sz="2800" smtClean="0">
                <a:solidFill>
                  <a:schemeClr val="accent6">
                    <a:lumMod val="75000"/>
                  </a:schemeClr>
                </a:solidFill>
              </a:rPr>
              <a:t>进行特征值化</a:t>
            </a:r>
            <a:endParaRPr kumimoji="1" lang="zh-CN" altLang="en-US" sz="2800">
              <a:solidFill>
                <a:schemeClr val="accent6">
                  <a:lumMod val="75000"/>
                </a:schemeClr>
              </a:solidFill>
            </a:endParaRPr>
          </a:p>
        </p:txBody>
      </p:sp>
      <p:sp>
        <p:nvSpPr>
          <p:cNvPr id="3" name="文本框 2"/>
          <p:cNvSpPr txBox="1"/>
          <p:nvPr/>
        </p:nvSpPr>
        <p:spPr>
          <a:xfrm>
            <a:off x="1475656" y="2348880"/>
            <a:ext cx="7340471" cy="3139321"/>
          </a:xfrm>
          <a:prstGeom prst="rect">
            <a:avLst/>
          </a:prstGeom>
          <a:noFill/>
        </p:spPr>
        <p:txBody>
          <a:bodyPr wrap="none" rtlCol="0">
            <a:spAutoFit/>
          </a:bodyPr>
          <a:lstStyle/>
          <a:p>
            <a:r>
              <a:rPr lang="en-US" altLang="zh-CN"/>
              <a:t>1</a:t>
            </a:r>
            <a:r>
              <a:rPr lang="zh-CN" altLang="en-US"/>
              <a:t>、今天很残酷，明天更残酷，后天很美好，</a:t>
            </a:r>
            <a:endParaRPr lang="en-US" altLang="zh-CN"/>
          </a:p>
          <a:p>
            <a:r>
              <a:rPr lang="zh-CN" altLang="en-US"/>
              <a:t>但绝对大部分是死在明天晚上，所以每个人不要放弃今天。</a:t>
            </a:r>
            <a:endParaRPr lang="en-US" altLang="zh-CN"/>
          </a:p>
          <a:p>
            <a:endParaRPr lang="en-US" altLang="zh-CN"/>
          </a:p>
          <a:p>
            <a:r>
              <a:rPr lang="en-US" altLang="zh-CN"/>
              <a:t>2</a:t>
            </a:r>
            <a:r>
              <a:rPr lang="zh-CN" altLang="en-US"/>
              <a:t>、我们看到的从很远星系来的光是在几百万年之前发出的，</a:t>
            </a:r>
            <a:endParaRPr lang="en-US" altLang="zh-CN"/>
          </a:p>
          <a:p>
            <a:r>
              <a:rPr lang="zh-CN" altLang="en-US"/>
              <a:t>这样当我们看到宇宙时，我们是在看它的过去。</a:t>
            </a:r>
            <a:endParaRPr lang="en-US" altLang="zh-CN"/>
          </a:p>
          <a:p>
            <a:endParaRPr lang="en-US" altLang="zh-CN"/>
          </a:p>
          <a:p>
            <a:r>
              <a:rPr lang="en-US" altLang="zh-CN"/>
              <a:t>3</a:t>
            </a:r>
            <a:r>
              <a:rPr lang="zh-CN" altLang="en-US"/>
              <a:t>、如果只用一种方式了解某样事物，你就不会真正了解它。</a:t>
            </a:r>
            <a:endParaRPr lang="en-US" altLang="zh-CN"/>
          </a:p>
          <a:p>
            <a:r>
              <a:rPr lang="zh-CN" altLang="en-US"/>
              <a:t>了解事物真正含义的秘密取决于如何将其与我们所了解的事物相联系。</a:t>
            </a:r>
            <a:endParaRPr lang="en-US" altLang="zh-CN"/>
          </a:p>
          <a:p>
            <a:endParaRPr lang="en-US" altLang="zh-CN"/>
          </a:p>
          <a:p>
            <a:endParaRPr lang="en-US" altLang="zh-CN"/>
          </a:p>
          <a:p>
            <a:endParaRPr lang="en-US" altLang="zh-CN"/>
          </a:p>
        </p:txBody>
      </p:sp>
    </p:spTree>
    <p:extLst>
      <p:ext uri="{BB962C8B-B14F-4D97-AF65-F5344CB8AC3E}">
        <p14:creationId xmlns:p14="http://schemas.microsoft.com/office/powerpoint/2010/main" val="2990878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87824" y="964504"/>
            <a:ext cx="4063933" cy="369332"/>
          </a:xfrm>
          <a:prstGeom prst="rect">
            <a:avLst/>
          </a:prstGeom>
          <a:noFill/>
        </p:spPr>
        <p:txBody>
          <a:bodyPr wrap="none" rtlCol="0">
            <a:spAutoFit/>
          </a:bodyPr>
          <a:lstStyle/>
          <a:p>
            <a:r>
              <a:rPr kumimoji="1" lang="zh-CN" altLang="en-US" smtClean="0">
                <a:solidFill>
                  <a:schemeClr val="accent6">
                    <a:lumMod val="75000"/>
                  </a:schemeClr>
                </a:solidFill>
              </a:rPr>
              <a:t>案例：对三</a:t>
            </a:r>
            <a:r>
              <a:rPr kumimoji="1" lang="zh-CN" altLang="en-US">
                <a:solidFill>
                  <a:schemeClr val="accent6">
                    <a:lumMod val="75000"/>
                  </a:schemeClr>
                </a:solidFill>
              </a:rPr>
              <a:t>段话</a:t>
            </a:r>
            <a:r>
              <a:rPr kumimoji="1" lang="zh-CN" altLang="en-US" smtClean="0">
                <a:solidFill>
                  <a:schemeClr val="accent6">
                    <a:lumMod val="75000"/>
                  </a:schemeClr>
                </a:solidFill>
              </a:rPr>
              <a:t>进行特征值化</a:t>
            </a:r>
            <a:r>
              <a:rPr kumimoji="1" lang="en-US" altLang="zh-CN" smtClean="0">
                <a:solidFill>
                  <a:schemeClr val="accent6">
                    <a:lumMod val="75000"/>
                  </a:schemeClr>
                </a:solidFill>
              </a:rPr>
              <a:t>——</a:t>
            </a:r>
            <a:r>
              <a:rPr kumimoji="1" lang="zh-CN" altLang="en-US">
                <a:solidFill>
                  <a:schemeClr val="accent6">
                    <a:lumMod val="75000"/>
                  </a:schemeClr>
                </a:solidFill>
              </a:rPr>
              <a:t>流程</a:t>
            </a:r>
          </a:p>
        </p:txBody>
      </p:sp>
      <p:sp>
        <p:nvSpPr>
          <p:cNvPr id="6" name="文本框 5"/>
          <p:cNvSpPr txBox="1"/>
          <p:nvPr/>
        </p:nvSpPr>
        <p:spPr>
          <a:xfrm>
            <a:off x="2287343" y="1988840"/>
            <a:ext cx="5464894" cy="1477328"/>
          </a:xfrm>
          <a:prstGeom prst="rect">
            <a:avLst/>
          </a:prstGeom>
          <a:noFill/>
        </p:spPr>
        <p:txBody>
          <a:bodyPr wrap="none" rtlCol="0">
            <a:spAutoFit/>
          </a:bodyPr>
          <a:lstStyle/>
          <a:p>
            <a:pPr marL="342900" indent="-342900">
              <a:buFont typeface="+mj-lt"/>
              <a:buAutoNum type="arabicPeriod"/>
            </a:pPr>
            <a:r>
              <a:rPr kumimoji="1" lang="zh-CN" altLang="en-US"/>
              <a:t>准备句子，利用</a:t>
            </a:r>
            <a:r>
              <a:rPr kumimoji="1" lang="en-US" altLang="zh-CN"/>
              <a:t>jieba.cut</a:t>
            </a:r>
            <a:r>
              <a:rPr kumimoji="1" lang="zh-CN" altLang="en-US"/>
              <a:t>进行分词</a:t>
            </a:r>
            <a:endParaRPr kumimoji="1" lang="en-US" altLang="zh-CN"/>
          </a:p>
          <a:p>
            <a:pPr marL="342900" indent="-342900">
              <a:buFont typeface="+mj-lt"/>
              <a:buAutoNum type="arabicPeriod"/>
            </a:pPr>
            <a:endParaRPr kumimoji="1" lang="en-US" altLang="zh-CN"/>
          </a:p>
          <a:p>
            <a:pPr marL="342900" indent="-342900">
              <a:buFont typeface="+mj-lt"/>
              <a:buAutoNum type="arabicPeriod"/>
            </a:pPr>
            <a:r>
              <a:rPr kumimoji="1" lang="zh-CN" altLang="en-US"/>
              <a:t>实例化</a:t>
            </a:r>
            <a:r>
              <a:rPr kumimoji="1" lang="en-US" altLang="zh-CN"/>
              <a:t>CountVectorizer</a:t>
            </a:r>
          </a:p>
          <a:p>
            <a:pPr marL="342900" indent="-342900">
              <a:buFont typeface="+mj-lt"/>
              <a:buAutoNum type="arabicPeriod"/>
            </a:pPr>
            <a:endParaRPr kumimoji="1" lang="en-US" altLang="zh-CN"/>
          </a:p>
          <a:p>
            <a:pPr marL="342900" indent="-342900">
              <a:buFont typeface="+mj-lt"/>
              <a:buAutoNum type="arabicPeriod"/>
            </a:pPr>
            <a:r>
              <a:rPr kumimoji="1" lang="zh-CN" altLang="en-US"/>
              <a:t>将分词结果变成字符串当作</a:t>
            </a:r>
            <a:r>
              <a:rPr kumimoji="1" lang="en-US" altLang="zh-CN"/>
              <a:t>fit_transform</a:t>
            </a:r>
            <a:r>
              <a:rPr kumimoji="1" lang="zh-CN" altLang="en-US"/>
              <a:t>的输入值</a:t>
            </a:r>
            <a:endParaRPr kumimoji="1" lang="en-US" altLang="zh-CN"/>
          </a:p>
        </p:txBody>
      </p:sp>
      <p:pic>
        <p:nvPicPr>
          <p:cNvPr id="2" name="图片 1"/>
          <p:cNvPicPr>
            <a:picLocks noChangeAspect="1"/>
          </p:cNvPicPr>
          <p:nvPr/>
        </p:nvPicPr>
        <p:blipFill>
          <a:blip r:embed="rId2"/>
          <a:stretch>
            <a:fillRect/>
          </a:stretch>
        </p:blipFill>
        <p:spPr>
          <a:xfrm>
            <a:off x="1043608" y="4437112"/>
            <a:ext cx="7487816" cy="1490558"/>
          </a:xfrm>
          <a:prstGeom prst="rect">
            <a:avLst/>
          </a:prstGeom>
        </p:spPr>
      </p:pic>
    </p:spTree>
    <p:extLst>
      <p:ext uri="{BB962C8B-B14F-4D97-AF65-F5344CB8AC3E}">
        <p14:creationId xmlns:p14="http://schemas.microsoft.com/office/powerpoint/2010/main" val="16580803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extLst/>
          </p:nvPr>
        </p:nvGraphicFramePr>
        <p:xfrm>
          <a:off x="827584" y="2204864"/>
          <a:ext cx="2687960" cy="2536056"/>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p:cNvSpPr txBox="1"/>
          <p:nvPr/>
        </p:nvSpPr>
        <p:spPr>
          <a:xfrm>
            <a:off x="2171564" y="3472892"/>
            <a:ext cx="1107996" cy="369332"/>
          </a:xfrm>
          <a:prstGeom prst="rect">
            <a:avLst/>
          </a:prstGeom>
          <a:noFill/>
        </p:spPr>
        <p:txBody>
          <a:bodyPr wrap="none" rtlCol="0">
            <a:spAutoFit/>
          </a:bodyPr>
          <a:lstStyle/>
          <a:p>
            <a:r>
              <a:rPr kumimoji="1" lang="zh-CN" altLang="en-US"/>
              <a:t>其它词语</a:t>
            </a:r>
          </a:p>
        </p:txBody>
      </p:sp>
      <p:sp>
        <p:nvSpPr>
          <p:cNvPr id="6" name="文本框 5"/>
          <p:cNvSpPr txBox="1"/>
          <p:nvPr/>
        </p:nvSpPr>
        <p:spPr>
          <a:xfrm>
            <a:off x="3995936" y="980728"/>
            <a:ext cx="1415772" cy="461665"/>
          </a:xfrm>
          <a:prstGeom prst="rect">
            <a:avLst/>
          </a:prstGeom>
          <a:noFill/>
        </p:spPr>
        <p:txBody>
          <a:bodyPr wrap="none" rtlCol="0">
            <a:spAutoFit/>
          </a:bodyPr>
          <a:lstStyle/>
          <a:p>
            <a:r>
              <a:rPr kumimoji="1" lang="zh-CN" altLang="en-US" sz="2400">
                <a:solidFill>
                  <a:schemeClr val="accent6">
                    <a:lumMod val="75000"/>
                  </a:schemeClr>
                </a:solidFill>
              </a:rPr>
              <a:t>词语占比</a:t>
            </a:r>
          </a:p>
        </p:txBody>
      </p:sp>
      <p:sp>
        <p:nvSpPr>
          <p:cNvPr id="7" name="矩形 6"/>
          <p:cNvSpPr/>
          <p:nvPr/>
        </p:nvSpPr>
        <p:spPr>
          <a:xfrm>
            <a:off x="1575791" y="2542931"/>
            <a:ext cx="607859" cy="369332"/>
          </a:xfrm>
          <a:prstGeom prst="rect">
            <a:avLst/>
          </a:prstGeom>
        </p:spPr>
        <p:txBody>
          <a:bodyPr wrap="none">
            <a:spAutoFit/>
          </a:bodyPr>
          <a:lstStyle/>
          <a:p>
            <a:r>
              <a:rPr lang="en-US" altLang="zh-CN"/>
              <a:t>“</a:t>
            </a:r>
            <a:r>
              <a:rPr lang="zh-CN" altLang="en-US"/>
              <a:t>车</a:t>
            </a:r>
            <a:r>
              <a:rPr lang="en-US" altLang="zh-CN"/>
              <a:t>”</a:t>
            </a:r>
            <a:endParaRPr lang="zh-CN" altLang="en-US"/>
          </a:p>
        </p:txBody>
      </p:sp>
      <p:graphicFrame>
        <p:nvGraphicFramePr>
          <p:cNvPr id="8" name="图表 7"/>
          <p:cNvGraphicFramePr/>
          <p:nvPr>
            <p:extLst/>
          </p:nvPr>
        </p:nvGraphicFramePr>
        <p:xfrm>
          <a:off x="4997986" y="2205011"/>
          <a:ext cx="2975992" cy="2558029"/>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p:cNvSpPr txBox="1"/>
          <p:nvPr/>
        </p:nvSpPr>
        <p:spPr>
          <a:xfrm>
            <a:off x="3731780" y="5525658"/>
            <a:ext cx="1800493" cy="369332"/>
          </a:xfrm>
          <a:prstGeom prst="rect">
            <a:avLst/>
          </a:prstGeom>
          <a:noFill/>
        </p:spPr>
        <p:txBody>
          <a:bodyPr wrap="none" rtlCol="0">
            <a:spAutoFit/>
          </a:bodyPr>
          <a:lstStyle/>
          <a:p>
            <a:r>
              <a:rPr kumimoji="1" lang="zh-CN" altLang="en-US">
                <a:solidFill>
                  <a:srgbClr val="0070C0"/>
                </a:solidFill>
              </a:rPr>
              <a:t>文章类型？？？</a:t>
            </a:r>
          </a:p>
        </p:txBody>
      </p:sp>
      <p:sp>
        <p:nvSpPr>
          <p:cNvPr id="11" name="文本框 10"/>
          <p:cNvSpPr txBox="1"/>
          <p:nvPr/>
        </p:nvSpPr>
        <p:spPr>
          <a:xfrm>
            <a:off x="5532273" y="3705852"/>
            <a:ext cx="838691" cy="369332"/>
          </a:xfrm>
          <a:prstGeom prst="rect">
            <a:avLst/>
          </a:prstGeom>
          <a:noFill/>
        </p:spPr>
        <p:txBody>
          <a:bodyPr wrap="none" rtlCol="0">
            <a:spAutoFit/>
          </a:bodyPr>
          <a:lstStyle/>
          <a:p>
            <a:r>
              <a:rPr kumimoji="1" lang="en-US" altLang="zh-CN"/>
              <a:t>“</a:t>
            </a:r>
            <a:r>
              <a:rPr kumimoji="1" lang="zh-CN" altLang="en-US"/>
              <a:t>经济</a:t>
            </a:r>
            <a:r>
              <a:rPr kumimoji="1" lang="en-US" altLang="zh-CN"/>
              <a:t>”</a:t>
            </a:r>
            <a:endParaRPr kumimoji="1" lang="zh-CN" altLang="en-US"/>
          </a:p>
        </p:txBody>
      </p:sp>
      <p:sp>
        <p:nvSpPr>
          <p:cNvPr id="12" name="文本框 11"/>
          <p:cNvSpPr txBox="1"/>
          <p:nvPr/>
        </p:nvSpPr>
        <p:spPr>
          <a:xfrm>
            <a:off x="5420753" y="3005553"/>
            <a:ext cx="838691" cy="369332"/>
          </a:xfrm>
          <a:prstGeom prst="rect">
            <a:avLst/>
          </a:prstGeom>
          <a:noFill/>
        </p:spPr>
        <p:txBody>
          <a:bodyPr wrap="none" rtlCol="0">
            <a:spAutoFit/>
          </a:bodyPr>
          <a:lstStyle/>
          <a:p>
            <a:r>
              <a:rPr kumimoji="1" lang="en-US" altLang="zh-CN"/>
              <a:t>“</a:t>
            </a:r>
            <a:r>
              <a:rPr kumimoji="1" lang="zh-CN" altLang="en-US"/>
              <a:t>证券</a:t>
            </a:r>
            <a:r>
              <a:rPr kumimoji="1" lang="en-US" altLang="zh-CN"/>
              <a:t>”</a:t>
            </a:r>
            <a:endParaRPr kumimoji="1" lang="zh-CN" altLang="en-US"/>
          </a:p>
        </p:txBody>
      </p:sp>
      <p:sp>
        <p:nvSpPr>
          <p:cNvPr id="13" name="文本框 12"/>
          <p:cNvSpPr txBox="1"/>
          <p:nvPr/>
        </p:nvSpPr>
        <p:spPr>
          <a:xfrm>
            <a:off x="5796136" y="2573902"/>
            <a:ext cx="838691" cy="369332"/>
          </a:xfrm>
          <a:prstGeom prst="rect">
            <a:avLst/>
          </a:prstGeom>
          <a:noFill/>
        </p:spPr>
        <p:txBody>
          <a:bodyPr wrap="none" rtlCol="0">
            <a:spAutoFit/>
          </a:bodyPr>
          <a:lstStyle/>
          <a:p>
            <a:r>
              <a:rPr kumimoji="1" lang="en-US" altLang="zh-CN"/>
              <a:t>“</a:t>
            </a:r>
            <a:r>
              <a:rPr kumimoji="1" lang="zh-CN" altLang="en-US"/>
              <a:t>银行</a:t>
            </a:r>
            <a:r>
              <a:rPr kumimoji="1" lang="en-US" altLang="zh-CN"/>
              <a:t>”</a:t>
            </a:r>
            <a:endParaRPr kumimoji="1" lang="zh-CN" altLang="en-US"/>
          </a:p>
        </p:txBody>
      </p:sp>
      <p:sp>
        <p:nvSpPr>
          <p:cNvPr id="14" name="文本框 13"/>
          <p:cNvSpPr txBox="1"/>
          <p:nvPr/>
        </p:nvSpPr>
        <p:spPr>
          <a:xfrm>
            <a:off x="6485982" y="3219220"/>
            <a:ext cx="1107996" cy="369332"/>
          </a:xfrm>
          <a:prstGeom prst="rect">
            <a:avLst/>
          </a:prstGeom>
          <a:noFill/>
        </p:spPr>
        <p:txBody>
          <a:bodyPr wrap="none" rtlCol="0">
            <a:spAutoFit/>
          </a:bodyPr>
          <a:lstStyle/>
          <a:p>
            <a:r>
              <a:rPr kumimoji="1" lang="zh-CN" altLang="en-US"/>
              <a:t>其它词语</a:t>
            </a:r>
          </a:p>
        </p:txBody>
      </p:sp>
    </p:spTree>
    <p:extLst>
      <p:ext uri="{BB962C8B-B14F-4D97-AF65-F5344CB8AC3E}">
        <p14:creationId xmlns:p14="http://schemas.microsoft.com/office/powerpoint/2010/main" val="16078490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28550" y="4653136"/>
            <a:ext cx="6912768" cy="461665"/>
          </a:xfrm>
          <a:prstGeom prst="rect">
            <a:avLst/>
          </a:prstGeom>
        </p:spPr>
        <p:txBody>
          <a:bodyPr wrap="square">
            <a:spAutoFit/>
          </a:bodyPr>
          <a:lstStyle/>
          <a:p>
            <a:r>
              <a:rPr kumimoji="1" lang="zh-CN" altLang="en-US" sz="2400"/>
              <a:t>类：</a:t>
            </a:r>
            <a:r>
              <a:rPr lang="en-US" altLang="zh-CN" sz="2400" b="1"/>
              <a:t>sklearn.feature_extraction.</a:t>
            </a:r>
            <a:r>
              <a:rPr lang="en-US" altLang="zh-CN" sz="2400" b="1">
                <a:solidFill>
                  <a:srgbClr val="FF0000"/>
                </a:solidFill>
              </a:rPr>
              <a:t>text</a:t>
            </a:r>
            <a:r>
              <a:rPr lang="en-US" altLang="zh-CN" sz="2400" b="1"/>
              <a:t>.TfidfVectorizer</a:t>
            </a:r>
          </a:p>
        </p:txBody>
      </p:sp>
      <p:sp>
        <p:nvSpPr>
          <p:cNvPr id="3" name="矩形 2"/>
          <p:cNvSpPr/>
          <p:nvPr/>
        </p:nvSpPr>
        <p:spPr>
          <a:xfrm>
            <a:off x="4129333" y="764704"/>
            <a:ext cx="1111202" cy="523220"/>
          </a:xfrm>
          <a:prstGeom prst="rect">
            <a:avLst/>
          </a:prstGeom>
        </p:spPr>
        <p:txBody>
          <a:bodyPr wrap="none">
            <a:spAutoFit/>
          </a:bodyPr>
          <a:lstStyle/>
          <a:p>
            <a:r>
              <a:rPr lang="en-US" altLang="zh-CN" sz="2800">
                <a:solidFill>
                  <a:schemeClr val="accent6">
                    <a:lumMod val="75000"/>
                  </a:schemeClr>
                </a:solidFill>
              </a:rPr>
              <a:t>TF-IDF</a:t>
            </a:r>
          </a:p>
        </p:txBody>
      </p:sp>
      <p:sp>
        <p:nvSpPr>
          <p:cNvPr id="4" name="文本框 3"/>
          <p:cNvSpPr txBox="1"/>
          <p:nvPr/>
        </p:nvSpPr>
        <p:spPr>
          <a:xfrm>
            <a:off x="1228550" y="1772816"/>
            <a:ext cx="7460697" cy="923330"/>
          </a:xfrm>
          <a:prstGeom prst="rect">
            <a:avLst/>
          </a:prstGeom>
          <a:noFill/>
        </p:spPr>
        <p:txBody>
          <a:bodyPr wrap="none" rtlCol="0">
            <a:spAutoFit/>
          </a:bodyPr>
          <a:lstStyle/>
          <a:p>
            <a:r>
              <a:rPr lang="en-US" altLang="zh-CN"/>
              <a:t>TF-IDF</a:t>
            </a:r>
            <a:r>
              <a:rPr lang="zh-CN" altLang="en-US"/>
              <a:t>的主要思想是：如果某个词或短语在一篇文章中出现的概率高，</a:t>
            </a:r>
            <a:endParaRPr lang="en-US" altLang="zh-CN"/>
          </a:p>
          <a:p>
            <a:r>
              <a:rPr lang="zh-CN" altLang="en-US"/>
              <a:t>并且在其他文章中很少出现，则认为此词或者短语具有很好的类别区分</a:t>
            </a:r>
            <a:endParaRPr lang="en-US" altLang="zh-CN"/>
          </a:p>
          <a:p>
            <a:r>
              <a:rPr lang="zh-CN" altLang="en-US"/>
              <a:t>能力，适合用来分类。</a:t>
            </a:r>
            <a:endParaRPr kumimoji="1" lang="zh-CN" altLang="en-US"/>
          </a:p>
        </p:txBody>
      </p:sp>
      <p:sp>
        <p:nvSpPr>
          <p:cNvPr id="6" name="文本框 5"/>
          <p:cNvSpPr txBox="1"/>
          <p:nvPr/>
        </p:nvSpPr>
        <p:spPr>
          <a:xfrm>
            <a:off x="1302707" y="3181038"/>
            <a:ext cx="7157725" cy="646331"/>
          </a:xfrm>
          <a:prstGeom prst="rect">
            <a:avLst/>
          </a:prstGeom>
          <a:noFill/>
        </p:spPr>
        <p:txBody>
          <a:bodyPr wrap="square" rtlCol="0">
            <a:spAutoFit/>
          </a:bodyPr>
          <a:lstStyle/>
          <a:p>
            <a:r>
              <a:rPr lang="en-US" altLang="zh-CN"/>
              <a:t>TF-IDF</a:t>
            </a:r>
            <a:r>
              <a:rPr lang="zh-CN" altLang="en-US"/>
              <a:t>作用：用以评估一字词对于一个文件集或一个语料库中的其中一份文件的</a:t>
            </a:r>
            <a:r>
              <a:rPr lang="zh-CN" altLang="en-US">
                <a:solidFill>
                  <a:srgbClr val="FF0000"/>
                </a:solidFill>
              </a:rPr>
              <a:t>重要程度</a:t>
            </a:r>
            <a:r>
              <a:rPr lang="zh-CN" altLang="en-US"/>
              <a:t>。</a:t>
            </a:r>
            <a:endParaRPr kumimoji="1" lang="zh-CN" altLang="en-US"/>
          </a:p>
        </p:txBody>
      </p:sp>
    </p:spTree>
    <p:extLst>
      <p:ext uri="{BB962C8B-B14F-4D97-AF65-F5344CB8AC3E}">
        <p14:creationId xmlns:p14="http://schemas.microsoft.com/office/powerpoint/2010/main" val="13322363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453662" y="956322"/>
            <a:ext cx="3031792" cy="523220"/>
          </a:xfrm>
          <a:prstGeom prst="rect">
            <a:avLst/>
          </a:prstGeom>
          <a:noFill/>
        </p:spPr>
        <p:txBody>
          <a:bodyPr wrap="none" rtlCol="0">
            <a:spAutoFit/>
          </a:bodyPr>
          <a:lstStyle/>
          <a:p>
            <a:pPr algn="ctr"/>
            <a:r>
              <a:rPr lang="en-US" altLang="zh-CN" sz="2800">
                <a:solidFill>
                  <a:schemeClr val="accent6">
                    <a:lumMod val="75000"/>
                  </a:schemeClr>
                </a:solidFill>
              </a:rPr>
              <a:t>TfidfVectorizer</a:t>
            </a:r>
            <a:r>
              <a:rPr kumimoji="1" lang="zh-CN" altLang="en-US" sz="2800" smtClean="0">
                <a:solidFill>
                  <a:schemeClr val="accent6">
                    <a:lumMod val="75000"/>
                  </a:schemeClr>
                </a:solidFill>
              </a:rPr>
              <a:t>语法</a:t>
            </a:r>
            <a:endParaRPr kumimoji="1" lang="zh-CN" altLang="en-US" sz="2800" dirty="0">
              <a:solidFill>
                <a:schemeClr val="accent6">
                  <a:lumMod val="75000"/>
                </a:schemeClr>
              </a:solidFill>
            </a:endParaRPr>
          </a:p>
        </p:txBody>
      </p:sp>
      <p:sp>
        <p:nvSpPr>
          <p:cNvPr id="20" name="文本框 19"/>
          <p:cNvSpPr txBox="1"/>
          <p:nvPr/>
        </p:nvSpPr>
        <p:spPr>
          <a:xfrm>
            <a:off x="1835696" y="1916832"/>
            <a:ext cx="6552728" cy="830997"/>
          </a:xfrm>
          <a:prstGeom prst="rect">
            <a:avLst/>
          </a:prstGeom>
          <a:noFill/>
        </p:spPr>
        <p:txBody>
          <a:bodyPr wrap="square" rtlCol="0">
            <a:spAutoFit/>
          </a:bodyPr>
          <a:lstStyle/>
          <a:p>
            <a:pPr marL="285750" indent="-285750">
              <a:buFont typeface="Arial" charset="0"/>
              <a:buChar char="•"/>
            </a:pPr>
            <a:r>
              <a:rPr lang="en-US" altLang="zh-CN" sz="2400"/>
              <a:t>TfidfVectorizer</a:t>
            </a:r>
            <a:r>
              <a:rPr lang="en-US" altLang="zh-CN" sz="2400" smtClean="0"/>
              <a:t>(</a:t>
            </a:r>
            <a:r>
              <a:rPr lang="en-US" altLang="zh-CN" sz="2400" smtClean="0">
                <a:solidFill>
                  <a:srgbClr val="FF0000"/>
                </a:solidFill>
              </a:rPr>
              <a:t>stop_words=None</a:t>
            </a:r>
            <a:r>
              <a:rPr lang="en-US" altLang="zh-CN" sz="2400" smtClean="0"/>
              <a:t>,</a:t>
            </a:r>
            <a:r>
              <a:rPr lang="mr-IN" altLang="zh-CN" sz="2400" smtClean="0"/>
              <a:t>…</a:t>
            </a:r>
            <a:r>
              <a:rPr lang="en-US" altLang="zh-CN" sz="2400" smtClean="0"/>
              <a:t>)</a:t>
            </a:r>
          </a:p>
          <a:p>
            <a:pPr marL="742950" lvl="1" indent="-285750">
              <a:buFont typeface="Arial" charset="0"/>
              <a:buChar char="•"/>
            </a:pPr>
            <a:r>
              <a:rPr lang="zh-CN" altLang="en-US" sz="2400" smtClean="0"/>
              <a:t>返回词的权重矩阵</a:t>
            </a:r>
            <a:endParaRPr lang="en-US" altLang="zh-CN" sz="2400" dirty="0" smtClean="0"/>
          </a:p>
        </p:txBody>
      </p:sp>
      <p:sp>
        <p:nvSpPr>
          <p:cNvPr id="21" name="文本框 20"/>
          <p:cNvSpPr txBox="1"/>
          <p:nvPr/>
        </p:nvSpPr>
        <p:spPr>
          <a:xfrm>
            <a:off x="2363551" y="2747829"/>
            <a:ext cx="5497018" cy="3662541"/>
          </a:xfrm>
          <a:prstGeom prst="rect">
            <a:avLst/>
          </a:prstGeom>
          <a:noFill/>
        </p:spPr>
        <p:txBody>
          <a:bodyPr wrap="none" rtlCol="0">
            <a:spAutoFit/>
          </a:bodyPr>
          <a:lstStyle/>
          <a:p>
            <a:pPr marL="285750" indent="-285750">
              <a:buFont typeface="Arial" charset="0"/>
              <a:buChar char="•"/>
            </a:pPr>
            <a:r>
              <a:rPr lang="en-US" altLang="zh-CN" sz="2000"/>
              <a:t>TfidfVectorizer</a:t>
            </a:r>
            <a:r>
              <a:rPr kumimoji="1" lang="en-US" altLang="zh-CN" sz="2000" smtClean="0"/>
              <a:t>.</a:t>
            </a:r>
            <a:r>
              <a:rPr kumimoji="1" lang="en-US" altLang="zh-CN" sz="2000" smtClean="0">
                <a:solidFill>
                  <a:srgbClr val="FF0000"/>
                </a:solidFill>
              </a:rPr>
              <a:t>fit_transform</a:t>
            </a:r>
            <a:r>
              <a:rPr kumimoji="1" lang="en-US" altLang="zh-CN" sz="2000" smtClean="0"/>
              <a:t>(X,y)       </a:t>
            </a:r>
          </a:p>
          <a:p>
            <a:pPr marL="742950" lvl="1" indent="-285750">
              <a:buFont typeface="Arial" charset="0"/>
              <a:buChar char="•"/>
            </a:pPr>
            <a:r>
              <a:rPr kumimoji="1" lang="en-US" altLang="zh-CN" sz="2000" smtClean="0"/>
              <a:t>X:</a:t>
            </a:r>
            <a:r>
              <a:rPr kumimoji="1" lang="zh-CN" altLang="en-US" sz="2000" smtClean="0"/>
              <a:t>文本或者包含</a:t>
            </a:r>
            <a:r>
              <a:rPr kumimoji="1" lang="zh-CN" altLang="en-US" sz="2000" smtClean="0">
                <a:solidFill>
                  <a:srgbClr val="FF0000"/>
                </a:solidFill>
              </a:rPr>
              <a:t>文本字符串的可迭代对象</a:t>
            </a:r>
            <a:endParaRPr kumimoji="1" lang="en-US" altLang="zh-CN" sz="2000">
              <a:solidFill>
                <a:srgbClr val="FF0000"/>
              </a:solidFill>
            </a:endParaRPr>
          </a:p>
          <a:p>
            <a:pPr marL="742950" lvl="1" indent="-285750">
              <a:buFont typeface="Arial" charset="0"/>
              <a:buChar char="•"/>
            </a:pPr>
            <a:r>
              <a:rPr kumimoji="1" lang="zh-CN" altLang="en-US" sz="2000" smtClean="0"/>
              <a:t>返回值：返回</a:t>
            </a:r>
            <a:r>
              <a:rPr kumimoji="1" lang="en-US" altLang="zh-CN" sz="2000" smtClean="0"/>
              <a:t>sparse</a:t>
            </a:r>
            <a:r>
              <a:rPr kumimoji="1" lang="zh-CN" altLang="en-US" sz="2000" smtClean="0"/>
              <a:t>矩阵</a:t>
            </a:r>
            <a:endParaRPr kumimoji="1" lang="en-US" altLang="zh-CN" sz="2000" dirty="0" smtClean="0"/>
          </a:p>
          <a:p>
            <a:pPr marL="285750" indent="-285750">
              <a:buFont typeface="Arial" charset="0"/>
              <a:buChar char="•"/>
            </a:pPr>
            <a:r>
              <a:rPr lang="en-US" altLang="zh-CN" sz="2000"/>
              <a:t>TfidfVectorizer</a:t>
            </a:r>
            <a:r>
              <a:rPr kumimoji="1" lang="en-US" altLang="zh-CN" sz="2000" smtClean="0"/>
              <a:t>.</a:t>
            </a:r>
            <a:r>
              <a:rPr lang="en-US" altLang="zh-CN" sz="2000" smtClean="0"/>
              <a:t>inverse_transform(X)</a:t>
            </a:r>
          </a:p>
          <a:p>
            <a:pPr marL="742950" lvl="1" indent="-285750">
              <a:buFont typeface="Arial" charset="0"/>
              <a:buChar char="•"/>
            </a:pPr>
            <a:r>
              <a:rPr kumimoji="1" lang="en-US" altLang="zh-CN" sz="2000" smtClean="0"/>
              <a:t>X:array</a:t>
            </a:r>
            <a:r>
              <a:rPr kumimoji="1" lang="zh-CN" altLang="en-US" sz="2000" smtClean="0"/>
              <a:t>数组或者</a:t>
            </a:r>
            <a:r>
              <a:rPr kumimoji="1" lang="en-US" altLang="zh-CN" sz="2000" smtClean="0"/>
              <a:t>sparse</a:t>
            </a:r>
            <a:r>
              <a:rPr kumimoji="1" lang="zh-CN" altLang="en-US" sz="2000" smtClean="0"/>
              <a:t>矩阵</a:t>
            </a:r>
            <a:endParaRPr kumimoji="1" lang="en-US" altLang="zh-CN" sz="2000" smtClean="0"/>
          </a:p>
          <a:p>
            <a:pPr lvl="1"/>
            <a:r>
              <a:rPr kumimoji="1" lang="zh-CN" altLang="en-US" sz="2000" smtClean="0"/>
              <a:t>返回值</a:t>
            </a:r>
            <a:r>
              <a:rPr kumimoji="1" lang="en-US" altLang="zh-CN" sz="2000" smtClean="0"/>
              <a:t>:</a:t>
            </a:r>
            <a:r>
              <a:rPr kumimoji="1" lang="zh-CN" altLang="en-US" sz="2000" smtClean="0"/>
              <a:t>转换之前数据格式</a:t>
            </a:r>
            <a:endParaRPr kumimoji="1" lang="en-US" altLang="zh-CN" sz="2000" dirty="0"/>
          </a:p>
          <a:p>
            <a:pPr marL="285750" indent="-285750">
              <a:buFont typeface="Arial" charset="0"/>
              <a:buChar char="•"/>
            </a:pPr>
            <a:r>
              <a:rPr lang="en-US" altLang="zh-CN"/>
              <a:t>TfidfVectorizer</a:t>
            </a:r>
            <a:r>
              <a:rPr lang="en-US" altLang="zh-CN" smtClean="0"/>
              <a:t>.get_feature_names()</a:t>
            </a:r>
          </a:p>
          <a:p>
            <a:pPr marL="742950" lvl="1" indent="-285750">
              <a:buFont typeface="Arial" charset="0"/>
              <a:buChar char="•"/>
            </a:pPr>
            <a:r>
              <a:rPr lang="zh-CN" altLang="en-US" smtClean="0"/>
              <a:t>返回值</a:t>
            </a:r>
            <a:r>
              <a:rPr lang="en-US" altLang="zh-CN" smtClean="0"/>
              <a:t>:</a:t>
            </a:r>
            <a:r>
              <a:rPr lang="zh-CN" altLang="en-US" smtClean="0"/>
              <a:t>单词列表</a:t>
            </a:r>
            <a:endParaRPr lang="en-US" altLang="zh-CN"/>
          </a:p>
          <a:p>
            <a:pPr marL="342900" indent="-342900">
              <a:buFont typeface="+mj-lt"/>
              <a:buAutoNum type="arabicPeriod"/>
            </a:pPr>
            <a:endParaRPr kumimoji="1" lang="en-US" altLang="zh-CN" smtClean="0"/>
          </a:p>
          <a:p>
            <a:pPr marL="342900" indent="-342900">
              <a:buFont typeface="+mj-lt"/>
              <a:buAutoNum type="arabicPeriod"/>
            </a:pPr>
            <a:endParaRPr kumimoji="1" lang="en-US" altLang="zh-CN"/>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1526050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7544" y="1916832"/>
            <a:ext cx="8448811" cy="3138568"/>
          </a:xfrm>
          <a:prstGeom prst="rect">
            <a:avLst/>
          </a:prstGeom>
        </p:spPr>
      </p:pic>
    </p:spTree>
    <p:extLst>
      <p:ext uri="{BB962C8B-B14F-4D97-AF65-F5344CB8AC3E}">
        <p14:creationId xmlns:p14="http://schemas.microsoft.com/office/powerpoint/2010/main" val="6925626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70842" y="908720"/>
            <a:ext cx="4109010" cy="523220"/>
          </a:xfrm>
          <a:prstGeom prst="rect">
            <a:avLst/>
          </a:prstGeom>
          <a:noFill/>
        </p:spPr>
        <p:txBody>
          <a:bodyPr wrap="none" rtlCol="0">
            <a:spAutoFit/>
          </a:bodyPr>
          <a:lstStyle/>
          <a:p>
            <a:r>
              <a:rPr lang="zh-CN" altLang="en-US" sz="2800">
                <a:solidFill>
                  <a:schemeClr val="accent6">
                    <a:lumMod val="75000"/>
                  </a:schemeClr>
                </a:solidFill>
              </a:rPr>
              <a:t>为什么需要</a:t>
            </a:r>
            <a:r>
              <a:rPr lang="en-US" altLang="zh-CN" sz="2800">
                <a:solidFill>
                  <a:schemeClr val="accent6">
                    <a:lumMod val="75000"/>
                  </a:schemeClr>
                </a:solidFill>
              </a:rPr>
              <a:t>TfidfVectorizer</a:t>
            </a:r>
            <a:endParaRPr kumimoji="1" lang="zh-CN" altLang="en-US" sz="2800">
              <a:solidFill>
                <a:schemeClr val="accent6">
                  <a:lumMod val="75000"/>
                </a:schemeClr>
              </a:solidFill>
            </a:endParaRPr>
          </a:p>
        </p:txBody>
      </p:sp>
      <p:sp>
        <p:nvSpPr>
          <p:cNvPr id="5" name="文本框 4"/>
          <p:cNvSpPr txBox="1"/>
          <p:nvPr/>
        </p:nvSpPr>
        <p:spPr>
          <a:xfrm>
            <a:off x="3059831" y="3140968"/>
            <a:ext cx="3531031" cy="369332"/>
          </a:xfrm>
          <a:prstGeom prst="rect">
            <a:avLst/>
          </a:prstGeom>
          <a:noFill/>
        </p:spPr>
        <p:txBody>
          <a:bodyPr wrap="none" rtlCol="0">
            <a:spAutoFit/>
          </a:bodyPr>
          <a:lstStyle/>
          <a:p>
            <a:r>
              <a:rPr kumimoji="1" lang="zh-CN" altLang="en-US">
                <a:solidFill>
                  <a:srgbClr val="0070C0"/>
                </a:solidFill>
              </a:rPr>
              <a:t>分类机器学习算法的的重要依据</a:t>
            </a:r>
          </a:p>
        </p:txBody>
      </p:sp>
    </p:spTree>
    <p:extLst>
      <p:ext uri="{BB962C8B-B14F-4D97-AF65-F5344CB8AC3E}">
        <p14:creationId xmlns:p14="http://schemas.microsoft.com/office/powerpoint/2010/main" val="9381120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3808" y="764704"/>
            <a:ext cx="3416320" cy="646331"/>
          </a:xfrm>
          <a:prstGeom prst="rect">
            <a:avLst/>
          </a:prstGeom>
        </p:spPr>
        <p:txBody>
          <a:bodyPr wrap="none">
            <a:spAutoFit/>
          </a:bodyPr>
          <a:lstStyle/>
          <a:p>
            <a:r>
              <a:rPr kumimoji="1" lang="zh-CN" altLang="en-US" sz="3600" dirty="0">
                <a:solidFill>
                  <a:srgbClr val="FF0000"/>
                </a:solidFill>
              </a:rPr>
              <a:t>数据的特征处理</a:t>
            </a:r>
            <a:endParaRPr lang="zh-CN" altLang="en-US" sz="3600">
              <a:solidFill>
                <a:srgbClr val="FF0000"/>
              </a:solidFill>
            </a:endParaRPr>
          </a:p>
        </p:txBody>
      </p:sp>
      <p:sp>
        <p:nvSpPr>
          <p:cNvPr id="3" name="文本框 2"/>
          <p:cNvSpPr txBox="1"/>
          <p:nvPr/>
        </p:nvSpPr>
        <p:spPr>
          <a:xfrm>
            <a:off x="3004489" y="2564904"/>
            <a:ext cx="3193503" cy="1200329"/>
          </a:xfrm>
          <a:prstGeom prst="rect">
            <a:avLst/>
          </a:prstGeom>
          <a:noFill/>
        </p:spPr>
        <p:txBody>
          <a:bodyPr wrap="none" rtlCol="0">
            <a:spAutoFit/>
          </a:bodyPr>
          <a:lstStyle/>
          <a:p>
            <a:r>
              <a:rPr kumimoji="1" lang="en-US" altLang="zh-CN" sz="2400"/>
              <a:t>1</a:t>
            </a:r>
            <a:r>
              <a:rPr kumimoji="1" lang="zh-CN" altLang="en-US" sz="2400"/>
              <a:t>、特征处理的方法</a:t>
            </a:r>
            <a:endParaRPr kumimoji="1" lang="en-US" altLang="zh-CN" sz="2400"/>
          </a:p>
          <a:p>
            <a:endParaRPr kumimoji="1" lang="en-US" altLang="zh-CN" sz="2400"/>
          </a:p>
          <a:p>
            <a:r>
              <a:rPr kumimoji="1" lang="en-US" altLang="zh-CN" sz="2400"/>
              <a:t>2</a:t>
            </a:r>
            <a:r>
              <a:rPr kumimoji="1" lang="zh-CN" altLang="en-US" sz="2400"/>
              <a:t>、</a:t>
            </a:r>
            <a:r>
              <a:rPr kumimoji="1" lang="en-US" altLang="zh-CN" sz="2400"/>
              <a:t>sklearn</a:t>
            </a:r>
            <a:r>
              <a:rPr kumimoji="1" lang="zh-CN" altLang="en-US" sz="2400"/>
              <a:t>特征处理</a:t>
            </a:r>
            <a:r>
              <a:rPr kumimoji="1" lang="en-US" altLang="zh-CN" sz="2400"/>
              <a:t>API</a:t>
            </a:r>
          </a:p>
        </p:txBody>
      </p:sp>
    </p:spTree>
    <p:extLst>
      <p:ext uri="{BB962C8B-B14F-4D97-AF65-F5344CB8AC3E}">
        <p14:creationId xmlns:p14="http://schemas.microsoft.com/office/powerpoint/2010/main" val="14072039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3808" y="836712"/>
            <a:ext cx="3057247" cy="584775"/>
          </a:xfrm>
          <a:prstGeom prst="rect">
            <a:avLst/>
          </a:prstGeom>
          <a:noFill/>
        </p:spPr>
        <p:txBody>
          <a:bodyPr wrap="none" rtlCol="0">
            <a:spAutoFit/>
          </a:bodyPr>
          <a:lstStyle/>
          <a:p>
            <a:r>
              <a:rPr kumimoji="1" lang="zh-CN" altLang="en-US" sz="3200"/>
              <a:t>特征处理是什么</a:t>
            </a:r>
          </a:p>
        </p:txBody>
      </p:sp>
      <p:sp>
        <p:nvSpPr>
          <p:cNvPr id="6" name="文本框 5"/>
          <p:cNvSpPr txBox="1"/>
          <p:nvPr/>
        </p:nvSpPr>
        <p:spPr>
          <a:xfrm>
            <a:off x="1403648" y="3140968"/>
            <a:ext cx="6748963" cy="369332"/>
          </a:xfrm>
          <a:prstGeom prst="rect">
            <a:avLst/>
          </a:prstGeom>
          <a:noFill/>
        </p:spPr>
        <p:txBody>
          <a:bodyPr wrap="none" rtlCol="0">
            <a:spAutoFit/>
          </a:bodyPr>
          <a:lstStyle/>
          <a:p>
            <a:r>
              <a:rPr kumimoji="1" lang="zh-CN" altLang="en-US"/>
              <a:t>通过</a:t>
            </a:r>
            <a:r>
              <a:rPr kumimoji="1" lang="zh-CN" altLang="en-US">
                <a:solidFill>
                  <a:srgbClr val="FF0000"/>
                </a:solidFill>
              </a:rPr>
              <a:t>特定的统计方法（数学方法）</a:t>
            </a:r>
            <a:r>
              <a:rPr kumimoji="1" lang="zh-CN" altLang="en-US"/>
              <a:t>将</a:t>
            </a:r>
            <a:r>
              <a:rPr kumimoji="1" lang="zh-CN" altLang="en-US">
                <a:solidFill>
                  <a:srgbClr val="FF0000"/>
                </a:solidFill>
              </a:rPr>
              <a:t>数据</a:t>
            </a:r>
            <a:r>
              <a:rPr kumimoji="1" lang="zh-CN" altLang="en-US"/>
              <a:t>转换成</a:t>
            </a:r>
            <a:r>
              <a:rPr kumimoji="1" lang="zh-CN" altLang="en-US">
                <a:solidFill>
                  <a:srgbClr val="FF0000"/>
                </a:solidFill>
              </a:rPr>
              <a:t>算法要求的数据</a:t>
            </a:r>
          </a:p>
        </p:txBody>
      </p:sp>
    </p:spTree>
    <p:extLst>
      <p:ext uri="{BB962C8B-B14F-4D97-AF65-F5344CB8AC3E}">
        <p14:creationId xmlns:p14="http://schemas.microsoft.com/office/powerpoint/2010/main" val="9567128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467544" y="2065675"/>
          <a:ext cx="3096344" cy="1112520"/>
        </p:xfrm>
        <a:graphic>
          <a:graphicData uri="http://schemas.openxmlformats.org/drawingml/2006/table">
            <a:tbl>
              <a:tblPr firstRow="1" bandRow="1">
                <a:tableStyleId>{5940675A-B579-460E-94D1-54222C63F5DA}</a:tableStyleId>
              </a:tblPr>
              <a:tblGrid>
                <a:gridCol w="774086"/>
                <a:gridCol w="774086"/>
                <a:gridCol w="774086"/>
                <a:gridCol w="774086"/>
              </a:tblGrid>
              <a:tr h="370840">
                <a:tc>
                  <a:txBody>
                    <a:bodyPr/>
                    <a:lstStyle/>
                    <a:p>
                      <a:pPr algn="ctr"/>
                      <a:r>
                        <a:rPr lang="en-US" altLang="zh-CN">
                          <a:solidFill>
                            <a:srgbClr val="FF0000"/>
                          </a:solidFill>
                        </a:rPr>
                        <a:t>90</a:t>
                      </a:r>
                      <a:endParaRPr lang="zh-CN" altLang="en-US">
                        <a:solidFill>
                          <a:srgbClr val="FF0000"/>
                        </a:solidFill>
                      </a:endParaRPr>
                    </a:p>
                  </a:txBody>
                  <a:tcPr/>
                </a:tc>
                <a:tc>
                  <a:txBody>
                    <a:bodyPr/>
                    <a:lstStyle/>
                    <a:p>
                      <a:pPr algn="ctr"/>
                      <a:r>
                        <a:rPr lang="en-US" altLang="zh-CN">
                          <a:solidFill>
                            <a:srgbClr val="7030A0"/>
                          </a:solidFill>
                        </a:rPr>
                        <a:t>2</a:t>
                      </a:r>
                      <a:endParaRPr lang="zh-CN" altLang="en-US">
                        <a:solidFill>
                          <a:srgbClr val="7030A0"/>
                        </a:solidFill>
                      </a:endParaRPr>
                    </a:p>
                  </a:txBody>
                  <a:tcPr/>
                </a:tc>
                <a:tc>
                  <a:txBody>
                    <a:bodyPr/>
                    <a:lstStyle/>
                    <a:p>
                      <a:pPr algn="ctr"/>
                      <a:r>
                        <a:rPr lang="en-US" altLang="zh-CN">
                          <a:solidFill>
                            <a:schemeClr val="accent6">
                              <a:lumMod val="75000"/>
                            </a:schemeClr>
                          </a:solidFill>
                        </a:rPr>
                        <a:t>10</a:t>
                      </a:r>
                      <a:endParaRPr lang="zh-CN" altLang="en-US">
                        <a:solidFill>
                          <a:schemeClr val="accent6">
                            <a:lumMod val="75000"/>
                          </a:schemeClr>
                        </a:solidFill>
                      </a:endParaRPr>
                    </a:p>
                  </a:txBody>
                  <a:tcPr/>
                </a:tc>
                <a:tc>
                  <a:txBody>
                    <a:bodyPr/>
                    <a:lstStyle/>
                    <a:p>
                      <a:pPr algn="ctr"/>
                      <a:r>
                        <a:rPr lang="en-US" altLang="zh-CN"/>
                        <a:t>40</a:t>
                      </a:r>
                      <a:endParaRPr lang="zh-CN" altLang="en-US"/>
                    </a:p>
                  </a:txBody>
                  <a:tcPr/>
                </a:tc>
              </a:tr>
              <a:tr h="370840">
                <a:tc>
                  <a:txBody>
                    <a:bodyPr/>
                    <a:lstStyle/>
                    <a:p>
                      <a:pPr algn="ctr"/>
                      <a:r>
                        <a:rPr lang="en-US" altLang="zh-CN">
                          <a:solidFill>
                            <a:srgbClr val="FF0000"/>
                          </a:solidFill>
                        </a:rPr>
                        <a:t>60</a:t>
                      </a:r>
                      <a:endParaRPr lang="zh-CN" altLang="en-US">
                        <a:solidFill>
                          <a:srgbClr val="FF0000"/>
                        </a:solidFill>
                      </a:endParaRPr>
                    </a:p>
                  </a:txBody>
                  <a:tcPr/>
                </a:tc>
                <a:tc>
                  <a:txBody>
                    <a:bodyPr/>
                    <a:lstStyle/>
                    <a:p>
                      <a:pPr algn="ctr"/>
                      <a:r>
                        <a:rPr lang="en-US" altLang="zh-CN">
                          <a:solidFill>
                            <a:srgbClr val="7030A0"/>
                          </a:solidFill>
                        </a:rPr>
                        <a:t>4</a:t>
                      </a:r>
                      <a:endParaRPr lang="zh-CN" altLang="en-US">
                        <a:solidFill>
                          <a:srgbClr val="7030A0"/>
                        </a:solidFill>
                      </a:endParaRPr>
                    </a:p>
                  </a:txBody>
                  <a:tcPr/>
                </a:tc>
                <a:tc>
                  <a:txBody>
                    <a:bodyPr/>
                    <a:lstStyle/>
                    <a:p>
                      <a:pPr algn="ctr"/>
                      <a:r>
                        <a:rPr lang="en-US" altLang="zh-CN">
                          <a:solidFill>
                            <a:schemeClr val="accent6">
                              <a:lumMod val="75000"/>
                            </a:schemeClr>
                          </a:solidFill>
                        </a:rPr>
                        <a:t>15</a:t>
                      </a:r>
                      <a:endParaRPr lang="zh-CN" altLang="en-US">
                        <a:solidFill>
                          <a:schemeClr val="accent6">
                            <a:lumMod val="75000"/>
                          </a:schemeClr>
                        </a:solidFill>
                      </a:endParaRPr>
                    </a:p>
                  </a:txBody>
                  <a:tcPr/>
                </a:tc>
                <a:tc>
                  <a:txBody>
                    <a:bodyPr/>
                    <a:lstStyle/>
                    <a:p>
                      <a:pPr algn="ctr"/>
                      <a:r>
                        <a:rPr lang="en-US" altLang="zh-CN"/>
                        <a:t>45</a:t>
                      </a:r>
                      <a:endParaRPr lang="zh-CN" altLang="en-US"/>
                    </a:p>
                  </a:txBody>
                  <a:tcPr/>
                </a:tc>
              </a:tr>
              <a:tr h="370840">
                <a:tc>
                  <a:txBody>
                    <a:bodyPr/>
                    <a:lstStyle/>
                    <a:p>
                      <a:pPr algn="ctr"/>
                      <a:r>
                        <a:rPr lang="en-US" altLang="zh-CN">
                          <a:solidFill>
                            <a:srgbClr val="FF0000"/>
                          </a:solidFill>
                        </a:rPr>
                        <a:t>75</a:t>
                      </a:r>
                      <a:endParaRPr lang="zh-CN" altLang="en-US">
                        <a:solidFill>
                          <a:srgbClr val="FF0000"/>
                        </a:solidFill>
                      </a:endParaRPr>
                    </a:p>
                  </a:txBody>
                  <a:tcPr/>
                </a:tc>
                <a:tc>
                  <a:txBody>
                    <a:bodyPr/>
                    <a:lstStyle/>
                    <a:p>
                      <a:pPr algn="ctr"/>
                      <a:r>
                        <a:rPr lang="en-US" altLang="zh-CN">
                          <a:solidFill>
                            <a:srgbClr val="7030A0"/>
                          </a:solidFill>
                        </a:rPr>
                        <a:t>3</a:t>
                      </a:r>
                      <a:endParaRPr lang="zh-CN" altLang="en-US">
                        <a:solidFill>
                          <a:srgbClr val="7030A0"/>
                        </a:solidFill>
                      </a:endParaRPr>
                    </a:p>
                  </a:txBody>
                  <a:tcPr/>
                </a:tc>
                <a:tc>
                  <a:txBody>
                    <a:bodyPr/>
                    <a:lstStyle/>
                    <a:p>
                      <a:pPr algn="ctr"/>
                      <a:r>
                        <a:rPr lang="en-US" altLang="zh-CN">
                          <a:solidFill>
                            <a:schemeClr val="accent6">
                              <a:lumMod val="75000"/>
                            </a:schemeClr>
                          </a:solidFill>
                        </a:rPr>
                        <a:t>13</a:t>
                      </a:r>
                      <a:endParaRPr lang="zh-CN" altLang="en-US">
                        <a:solidFill>
                          <a:schemeClr val="accent6">
                            <a:lumMod val="75000"/>
                          </a:schemeClr>
                        </a:solidFill>
                      </a:endParaRPr>
                    </a:p>
                  </a:txBody>
                  <a:tcPr/>
                </a:tc>
                <a:tc>
                  <a:txBody>
                    <a:bodyPr/>
                    <a:lstStyle/>
                    <a:p>
                      <a:pPr algn="ctr"/>
                      <a:r>
                        <a:rPr lang="en-US" altLang="zh-CN"/>
                        <a:t>46</a:t>
                      </a:r>
                      <a:endParaRPr lang="zh-CN" altLang="en-US"/>
                    </a:p>
                  </a:txBody>
                  <a:tcPr/>
                </a:tc>
              </a:tr>
            </a:tbl>
          </a:graphicData>
        </a:graphic>
      </p:graphicFrame>
      <p:graphicFrame>
        <p:nvGraphicFramePr>
          <p:cNvPr id="5" name="表格 4"/>
          <p:cNvGraphicFramePr>
            <a:graphicFrameLocks noGrp="1"/>
          </p:cNvGraphicFramePr>
          <p:nvPr>
            <p:extLst/>
          </p:nvPr>
        </p:nvGraphicFramePr>
        <p:xfrm>
          <a:off x="5148064" y="2065675"/>
          <a:ext cx="3096344" cy="1112520"/>
        </p:xfrm>
        <a:graphic>
          <a:graphicData uri="http://schemas.openxmlformats.org/drawingml/2006/table">
            <a:tbl>
              <a:tblPr firstRow="1" bandRow="1">
                <a:tableStyleId>{5940675A-B579-460E-94D1-54222C63F5DA}</a:tableStyleId>
              </a:tblPr>
              <a:tblGrid>
                <a:gridCol w="774086"/>
                <a:gridCol w="774086"/>
                <a:gridCol w="774086"/>
                <a:gridCol w="774086"/>
              </a:tblGrid>
              <a:tr h="370840">
                <a:tc>
                  <a:txBody>
                    <a:bodyPr/>
                    <a:lstStyle/>
                    <a:p>
                      <a:pPr algn="ctr"/>
                      <a:r>
                        <a:rPr lang="en-US" altLang="zh-CN">
                          <a:solidFill>
                            <a:srgbClr val="FF0000"/>
                          </a:solidFill>
                        </a:rPr>
                        <a:t>1.</a:t>
                      </a:r>
                      <a:endParaRPr lang="zh-CN" altLang="en-US">
                        <a:solidFill>
                          <a:srgbClr val="FF0000"/>
                        </a:solidFill>
                      </a:endParaRPr>
                    </a:p>
                  </a:txBody>
                  <a:tcPr/>
                </a:tc>
                <a:tc>
                  <a:txBody>
                    <a:bodyPr/>
                    <a:lstStyle/>
                    <a:p>
                      <a:pPr algn="ctr"/>
                      <a:r>
                        <a:rPr lang="en-US" altLang="zh-CN">
                          <a:solidFill>
                            <a:srgbClr val="7030A0"/>
                          </a:solidFill>
                        </a:rPr>
                        <a:t>0.</a:t>
                      </a:r>
                      <a:endParaRPr lang="zh-CN" altLang="en-US">
                        <a:solidFill>
                          <a:srgbClr val="7030A0"/>
                        </a:solidFill>
                      </a:endParaRPr>
                    </a:p>
                  </a:txBody>
                  <a:tcPr/>
                </a:tc>
                <a:tc>
                  <a:txBody>
                    <a:bodyPr/>
                    <a:lstStyle/>
                    <a:p>
                      <a:pPr algn="ctr"/>
                      <a:r>
                        <a:rPr lang="en-US" altLang="zh-CN">
                          <a:solidFill>
                            <a:schemeClr val="accent6">
                              <a:lumMod val="75000"/>
                            </a:schemeClr>
                          </a:solidFill>
                        </a:rPr>
                        <a:t>0.</a:t>
                      </a:r>
                      <a:endParaRPr lang="zh-CN" altLang="en-US">
                        <a:solidFill>
                          <a:schemeClr val="accent6">
                            <a:lumMod val="75000"/>
                          </a:schemeClr>
                        </a:solidFill>
                      </a:endParaRPr>
                    </a:p>
                  </a:txBody>
                  <a:tcPr/>
                </a:tc>
                <a:tc>
                  <a:txBody>
                    <a:bodyPr/>
                    <a:lstStyle/>
                    <a:p>
                      <a:pPr algn="ctr"/>
                      <a:r>
                        <a:rPr lang="en-US" altLang="zh-CN"/>
                        <a:t>0.</a:t>
                      </a:r>
                      <a:endParaRPr lang="zh-CN" altLang="en-US"/>
                    </a:p>
                  </a:txBody>
                  <a:tcPr/>
                </a:tc>
              </a:tr>
              <a:tr h="370840">
                <a:tc>
                  <a:txBody>
                    <a:bodyPr/>
                    <a:lstStyle/>
                    <a:p>
                      <a:pPr algn="ctr"/>
                      <a:r>
                        <a:rPr lang="en-US" altLang="zh-CN">
                          <a:solidFill>
                            <a:srgbClr val="FF0000"/>
                          </a:solidFill>
                        </a:rPr>
                        <a:t>0.</a:t>
                      </a:r>
                      <a:endParaRPr lang="zh-CN" altLang="en-US">
                        <a:solidFill>
                          <a:srgbClr val="FF0000"/>
                        </a:solidFill>
                      </a:endParaRPr>
                    </a:p>
                  </a:txBody>
                  <a:tcPr/>
                </a:tc>
                <a:tc>
                  <a:txBody>
                    <a:bodyPr/>
                    <a:lstStyle/>
                    <a:p>
                      <a:pPr algn="ctr"/>
                      <a:r>
                        <a:rPr lang="en-US" altLang="zh-CN">
                          <a:solidFill>
                            <a:srgbClr val="7030A0"/>
                          </a:solidFill>
                        </a:rPr>
                        <a:t>1.</a:t>
                      </a:r>
                      <a:endParaRPr lang="zh-CN" altLang="en-US">
                        <a:solidFill>
                          <a:srgbClr val="7030A0"/>
                        </a:solidFill>
                      </a:endParaRPr>
                    </a:p>
                  </a:txBody>
                  <a:tcPr/>
                </a:tc>
                <a:tc>
                  <a:txBody>
                    <a:bodyPr/>
                    <a:lstStyle/>
                    <a:p>
                      <a:pPr algn="ctr"/>
                      <a:r>
                        <a:rPr lang="en-US" altLang="zh-CN">
                          <a:solidFill>
                            <a:schemeClr val="accent6">
                              <a:lumMod val="75000"/>
                            </a:schemeClr>
                          </a:solidFill>
                        </a:rPr>
                        <a:t>1.</a:t>
                      </a:r>
                      <a:endParaRPr lang="zh-CN" altLang="en-US">
                        <a:solidFill>
                          <a:schemeClr val="accent6">
                            <a:lumMod val="75000"/>
                          </a:schemeClr>
                        </a:solidFill>
                      </a:endParaRPr>
                    </a:p>
                  </a:txBody>
                  <a:tcPr/>
                </a:tc>
                <a:tc>
                  <a:txBody>
                    <a:bodyPr/>
                    <a:lstStyle/>
                    <a:p>
                      <a:pPr algn="ctr"/>
                      <a:r>
                        <a:rPr lang="en-US" altLang="zh-CN"/>
                        <a:t>0.83</a:t>
                      </a:r>
                      <a:endParaRPr lang="zh-CN" altLang="en-US"/>
                    </a:p>
                  </a:txBody>
                  <a:tcPr/>
                </a:tc>
              </a:tr>
              <a:tr h="370840">
                <a:tc>
                  <a:txBody>
                    <a:bodyPr/>
                    <a:lstStyle/>
                    <a:p>
                      <a:pPr algn="ctr"/>
                      <a:r>
                        <a:rPr lang="en-US" altLang="zh-CN">
                          <a:solidFill>
                            <a:srgbClr val="FF0000"/>
                          </a:solidFill>
                        </a:rPr>
                        <a:t>0.5</a:t>
                      </a:r>
                      <a:endParaRPr lang="zh-CN" altLang="en-US">
                        <a:solidFill>
                          <a:srgbClr val="FF0000"/>
                        </a:solidFill>
                      </a:endParaRPr>
                    </a:p>
                  </a:txBody>
                  <a:tcPr/>
                </a:tc>
                <a:tc>
                  <a:txBody>
                    <a:bodyPr/>
                    <a:lstStyle/>
                    <a:p>
                      <a:pPr algn="ctr"/>
                      <a:r>
                        <a:rPr lang="en-US" altLang="zh-CN">
                          <a:solidFill>
                            <a:srgbClr val="7030A0"/>
                          </a:solidFill>
                        </a:rPr>
                        <a:t>0.5</a:t>
                      </a:r>
                      <a:endParaRPr lang="zh-CN" altLang="en-US">
                        <a:solidFill>
                          <a:srgbClr val="7030A0"/>
                        </a:solidFill>
                      </a:endParaRPr>
                    </a:p>
                  </a:txBody>
                  <a:tcPr/>
                </a:tc>
                <a:tc>
                  <a:txBody>
                    <a:bodyPr/>
                    <a:lstStyle/>
                    <a:p>
                      <a:pPr algn="ctr"/>
                      <a:r>
                        <a:rPr lang="en-US" altLang="zh-CN">
                          <a:solidFill>
                            <a:schemeClr val="accent6">
                              <a:lumMod val="75000"/>
                            </a:schemeClr>
                          </a:solidFill>
                        </a:rPr>
                        <a:t>0.6</a:t>
                      </a:r>
                      <a:endParaRPr lang="zh-CN" altLang="en-US">
                        <a:solidFill>
                          <a:schemeClr val="accent6">
                            <a:lumMod val="75000"/>
                          </a:schemeClr>
                        </a:solidFill>
                      </a:endParaRPr>
                    </a:p>
                  </a:txBody>
                  <a:tcPr/>
                </a:tc>
                <a:tc>
                  <a:txBody>
                    <a:bodyPr/>
                    <a:lstStyle/>
                    <a:p>
                      <a:pPr algn="ctr"/>
                      <a:r>
                        <a:rPr lang="en-US" altLang="zh-CN"/>
                        <a:t>1.</a:t>
                      </a:r>
                      <a:endParaRPr lang="zh-CN" altLang="en-US"/>
                    </a:p>
                  </a:txBody>
                  <a:tcPr/>
                </a:tc>
              </a:tr>
            </a:tbl>
          </a:graphicData>
        </a:graphic>
      </p:graphicFrame>
      <p:sp>
        <p:nvSpPr>
          <p:cNvPr id="6" name="右箭头 5"/>
          <p:cNvSpPr/>
          <p:nvPr/>
        </p:nvSpPr>
        <p:spPr bwMode="auto">
          <a:xfrm>
            <a:off x="3688027" y="2464961"/>
            <a:ext cx="1368152" cy="313947"/>
          </a:xfrm>
          <a:prstGeom prst="rightArrow">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graphicFrame>
        <p:nvGraphicFramePr>
          <p:cNvPr id="7" name="表格 6"/>
          <p:cNvGraphicFramePr>
            <a:graphicFrameLocks noGrp="1"/>
          </p:cNvGraphicFramePr>
          <p:nvPr>
            <p:extLst/>
          </p:nvPr>
        </p:nvGraphicFramePr>
        <p:xfrm>
          <a:off x="462763" y="4643844"/>
          <a:ext cx="3096344" cy="1112520"/>
        </p:xfrm>
        <a:graphic>
          <a:graphicData uri="http://schemas.openxmlformats.org/drawingml/2006/table">
            <a:tbl>
              <a:tblPr firstRow="1" bandRow="1">
                <a:tableStyleId>{5940675A-B579-460E-94D1-54222C63F5DA}</a:tableStyleId>
              </a:tblPr>
              <a:tblGrid>
                <a:gridCol w="774086"/>
                <a:gridCol w="774086"/>
                <a:gridCol w="774086"/>
                <a:gridCol w="774086"/>
              </a:tblGrid>
              <a:tr h="370840">
                <a:tc>
                  <a:txBody>
                    <a:bodyPr/>
                    <a:lstStyle/>
                    <a:p>
                      <a:pPr algn="ctr"/>
                      <a:r>
                        <a:rPr lang="en-US" altLang="zh-CN"/>
                        <a:t>2</a:t>
                      </a:r>
                      <a:endParaRPr lang="zh-CN" altLang="en-US"/>
                    </a:p>
                  </a:txBody>
                  <a:tcPr/>
                </a:tc>
                <a:tc>
                  <a:txBody>
                    <a:bodyPr/>
                    <a:lstStyle/>
                    <a:p>
                      <a:pPr algn="ctr"/>
                      <a:r>
                        <a:rPr lang="en-US" altLang="zh-CN"/>
                        <a:t>8</a:t>
                      </a:r>
                      <a:endParaRPr lang="zh-CN" altLang="en-US"/>
                    </a:p>
                  </a:txBody>
                  <a:tcPr/>
                </a:tc>
                <a:tc>
                  <a:txBody>
                    <a:bodyPr/>
                    <a:lstStyle/>
                    <a:p>
                      <a:pPr algn="ctr"/>
                      <a:r>
                        <a:rPr lang="en-US" altLang="zh-CN"/>
                        <a:t>4</a:t>
                      </a:r>
                      <a:endParaRPr lang="zh-CN" altLang="en-US"/>
                    </a:p>
                  </a:txBody>
                  <a:tcPr/>
                </a:tc>
                <a:tc>
                  <a:txBody>
                    <a:bodyPr/>
                    <a:lstStyle/>
                    <a:p>
                      <a:pPr algn="ctr"/>
                      <a:r>
                        <a:rPr lang="en-US" altLang="zh-CN"/>
                        <a:t>5</a:t>
                      </a:r>
                      <a:endParaRPr lang="zh-CN" altLang="en-US"/>
                    </a:p>
                  </a:txBody>
                  <a:tcPr/>
                </a:tc>
              </a:tr>
              <a:tr h="370840">
                <a:tc>
                  <a:txBody>
                    <a:bodyPr/>
                    <a:lstStyle/>
                    <a:p>
                      <a:pPr algn="ctr"/>
                      <a:r>
                        <a:rPr lang="en-US" altLang="zh-CN"/>
                        <a:t>6</a:t>
                      </a:r>
                      <a:endParaRPr lang="zh-CN" altLang="en-US"/>
                    </a:p>
                  </a:txBody>
                  <a:tcPr/>
                </a:tc>
                <a:tc>
                  <a:txBody>
                    <a:bodyPr/>
                    <a:lstStyle/>
                    <a:p>
                      <a:pPr algn="ctr"/>
                      <a:r>
                        <a:rPr lang="en-US" altLang="zh-CN"/>
                        <a:t>3</a:t>
                      </a:r>
                      <a:endParaRPr lang="zh-CN" altLang="en-US"/>
                    </a:p>
                  </a:txBody>
                  <a:tcPr/>
                </a:tc>
                <a:tc>
                  <a:txBody>
                    <a:bodyPr/>
                    <a:lstStyle/>
                    <a:p>
                      <a:pPr algn="ctr"/>
                      <a:r>
                        <a:rPr lang="en-US" altLang="zh-CN"/>
                        <a:t>0</a:t>
                      </a:r>
                      <a:endParaRPr lang="zh-CN" altLang="en-US"/>
                    </a:p>
                  </a:txBody>
                  <a:tcPr/>
                </a:tc>
                <a:tc>
                  <a:txBody>
                    <a:bodyPr/>
                    <a:lstStyle/>
                    <a:p>
                      <a:pPr algn="ctr"/>
                      <a:r>
                        <a:rPr lang="en-US" altLang="zh-CN"/>
                        <a:t>8</a:t>
                      </a:r>
                      <a:endParaRPr lang="zh-CN" altLang="en-US"/>
                    </a:p>
                  </a:txBody>
                  <a:tcPr/>
                </a:tc>
              </a:tr>
              <a:tr h="370840">
                <a:tc>
                  <a:txBody>
                    <a:bodyPr/>
                    <a:lstStyle/>
                    <a:p>
                      <a:pPr algn="ctr"/>
                      <a:r>
                        <a:rPr lang="en-US" altLang="zh-CN"/>
                        <a:t>5</a:t>
                      </a:r>
                      <a:endParaRPr lang="zh-CN" altLang="en-US"/>
                    </a:p>
                  </a:txBody>
                  <a:tcPr/>
                </a:tc>
                <a:tc>
                  <a:txBody>
                    <a:bodyPr/>
                    <a:lstStyle/>
                    <a:p>
                      <a:pPr algn="ctr"/>
                      <a:r>
                        <a:rPr lang="en-US" altLang="zh-CN"/>
                        <a:t>4</a:t>
                      </a:r>
                      <a:endParaRPr lang="zh-CN" altLang="en-US"/>
                    </a:p>
                  </a:txBody>
                  <a:tcPr/>
                </a:tc>
                <a:tc>
                  <a:txBody>
                    <a:bodyPr/>
                    <a:lstStyle/>
                    <a:p>
                      <a:pPr algn="ctr"/>
                      <a:r>
                        <a:rPr lang="en-US" altLang="zh-CN"/>
                        <a:t>9</a:t>
                      </a:r>
                      <a:endParaRPr lang="zh-CN" altLang="en-US"/>
                    </a:p>
                  </a:txBody>
                  <a:tcPr/>
                </a:tc>
                <a:tc>
                  <a:txBody>
                    <a:bodyPr/>
                    <a:lstStyle/>
                    <a:p>
                      <a:pPr algn="ctr"/>
                      <a:r>
                        <a:rPr lang="en-US" altLang="zh-CN"/>
                        <a:t>1</a:t>
                      </a:r>
                      <a:endParaRPr lang="zh-CN" altLang="en-US"/>
                    </a:p>
                  </a:txBody>
                  <a:tcPr/>
                </a:tc>
              </a:tr>
            </a:tbl>
          </a:graphicData>
        </a:graphic>
      </p:graphicFrame>
      <p:sp>
        <p:nvSpPr>
          <p:cNvPr id="9" name="右箭头 8"/>
          <p:cNvSpPr/>
          <p:nvPr/>
        </p:nvSpPr>
        <p:spPr bwMode="auto">
          <a:xfrm>
            <a:off x="3873157" y="5043130"/>
            <a:ext cx="1368152" cy="313947"/>
          </a:xfrm>
          <a:prstGeom prst="rightArrow">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10" name="文本框 9"/>
          <p:cNvSpPr txBox="1"/>
          <p:nvPr/>
        </p:nvSpPr>
        <p:spPr>
          <a:xfrm>
            <a:off x="3851920" y="836712"/>
            <a:ext cx="877163" cy="369332"/>
          </a:xfrm>
          <a:prstGeom prst="rect">
            <a:avLst/>
          </a:prstGeom>
          <a:noFill/>
        </p:spPr>
        <p:txBody>
          <a:bodyPr wrap="none" rtlCol="0">
            <a:spAutoFit/>
          </a:bodyPr>
          <a:lstStyle/>
          <a:p>
            <a:r>
              <a:rPr kumimoji="1" lang="zh-CN" altLang="en-US" b="1"/>
              <a:t>第一组</a:t>
            </a:r>
          </a:p>
        </p:txBody>
      </p:sp>
      <p:sp>
        <p:nvSpPr>
          <p:cNvPr id="11" name="文本框 10"/>
          <p:cNvSpPr txBox="1"/>
          <p:nvPr/>
        </p:nvSpPr>
        <p:spPr>
          <a:xfrm>
            <a:off x="3851920" y="3703560"/>
            <a:ext cx="881075" cy="369332"/>
          </a:xfrm>
          <a:prstGeom prst="rect">
            <a:avLst/>
          </a:prstGeom>
          <a:noFill/>
        </p:spPr>
        <p:txBody>
          <a:bodyPr wrap="none" rtlCol="0">
            <a:spAutoFit/>
          </a:bodyPr>
          <a:lstStyle/>
          <a:p>
            <a:r>
              <a:rPr kumimoji="1" lang="zh-CN" altLang="en-US" b="1"/>
              <a:t>第二组</a:t>
            </a:r>
          </a:p>
        </p:txBody>
      </p:sp>
      <p:sp>
        <p:nvSpPr>
          <p:cNvPr id="12" name="文本框 11"/>
          <p:cNvSpPr txBox="1"/>
          <p:nvPr/>
        </p:nvSpPr>
        <p:spPr>
          <a:xfrm>
            <a:off x="496281" y="1619352"/>
            <a:ext cx="763351" cy="369332"/>
          </a:xfrm>
          <a:prstGeom prst="rect">
            <a:avLst/>
          </a:prstGeom>
          <a:noFill/>
        </p:spPr>
        <p:txBody>
          <a:bodyPr wrap="none" rtlCol="0">
            <a:spAutoFit/>
          </a:bodyPr>
          <a:lstStyle/>
          <a:p>
            <a:r>
              <a:rPr kumimoji="1" lang="zh-CN" altLang="en-US"/>
              <a:t>特征</a:t>
            </a:r>
            <a:r>
              <a:rPr kumimoji="1" lang="en-US" altLang="zh-CN"/>
              <a:t>1</a:t>
            </a:r>
            <a:endParaRPr kumimoji="1" lang="zh-CN" altLang="en-US"/>
          </a:p>
        </p:txBody>
      </p:sp>
      <p:sp>
        <p:nvSpPr>
          <p:cNvPr id="13" name="文本框 12"/>
          <p:cNvSpPr txBox="1"/>
          <p:nvPr/>
        </p:nvSpPr>
        <p:spPr>
          <a:xfrm>
            <a:off x="1259632" y="1619352"/>
            <a:ext cx="763351" cy="369332"/>
          </a:xfrm>
          <a:prstGeom prst="rect">
            <a:avLst/>
          </a:prstGeom>
          <a:noFill/>
        </p:spPr>
        <p:txBody>
          <a:bodyPr wrap="none" rtlCol="0">
            <a:spAutoFit/>
          </a:bodyPr>
          <a:lstStyle/>
          <a:p>
            <a:r>
              <a:rPr kumimoji="1" lang="zh-CN" altLang="en-US"/>
              <a:t>特征</a:t>
            </a:r>
            <a:r>
              <a:rPr kumimoji="1" lang="en-US" altLang="zh-CN"/>
              <a:t>2</a:t>
            </a:r>
            <a:endParaRPr kumimoji="1" lang="zh-CN" altLang="en-US"/>
          </a:p>
        </p:txBody>
      </p:sp>
      <p:sp>
        <p:nvSpPr>
          <p:cNvPr id="14" name="文本框 13"/>
          <p:cNvSpPr txBox="1"/>
          <p:nvPr/>
        </p:nvSpPr>
        <p:spPr>
          <a:xfrm>
            <a:off x="2051720" y="1619352"/>
            <a:ext cx="763351" cy="369332"/>
          </a:xfrm>
          <a:prstGeom prst="rect">
            <a:avLst/>
          </a:prstGeom>
          <a:noFill/>
        </p:spPr>
        <p:txBody>
          <a:bodyPr wrap="none" rtlCol="0">
            <a:spAutoFit/>
          </a:bodyPr>
          <a:lstStyle/>
          <a:p>
            <a:r>
              <a:rPr kumimoji="1" lang="zh-CN" altLang="en-US"/>
              <a:t>特征</a:t>
            </a:r>
            <a:r>
              <a:rPr kumimoji="1" lang="en-US" altLang="zh-CN"/>
              <a:t>3</a:t>
            </a:r>
            <a:endParaRPr kumimoji="1" lang="zh-CN" altLang="en-US"/>
          </a:p>
        </p:txBody>
      </p:sp>
      <p:sp>
        <p:nvSpPr>
          <p:cNvPr id="15" name="文本框 14"/>
          <p:cNvSpPr txBox="1"/>
          <p:nvPr/>
        </p:nvSpPr>
        <p:spPr>
          <a:xfrm>
            <a:off x="2800537" y="1619352"/>
            <a:ext cx="763351" cy="369332"/>
          </a:xfrm>
          <a:prstGeom prst="rect">
            <a:avLst/>
          </a:prstGeom>
          <a:noFill/>
        </p:spPr>
        <p:txBody>
          <a:bodyPr wrap="none" rtlCol="0">
            <a:spAutoFit/>
          </a:bodyPr>
          <a:lstStyle/>
          <a:p>
            <a:r>
              <a:rPr kumimoji="1" lang="zh-CN" altLang="en-US"/>
              <a:t>特征</a:t>
            </a:r>
            <a:r>
              <a:rPr kumimoji="1" lang="en-US" altLang="zh-CN"/>
              <a:t>4</a:t>
            </a:r>
            <a:endParaRPr kumimoji="1" lang="zh-CN" altLang="en-US"/>
          </a:p>
        </p:txBody>
      </p:sp>
      <p:sp>
        <p:nvSpPr>
          <p:cNvPr id="16" name="文本框 15"/>
          <p:cNvSpPr txBox="1"/>
          <p:nvPr/>
        </p:nvSpPr>
        <p:spPr>
          <a:xfrm>
            <a:off x="476966" y="4252446"/>
            <a:ext cx="763351" cy="369332"/>
          </a:xfrm>
          <a:prstGeom prst="rect">
            <a:avLst/>
          </a:prstGeom>
          <a:noFill/>
        </p:spPr>
        <p:txBody>
          <a:bodyPr wrap="none" rtlCol="0">
            <a:spAutoFit/>
          </a:bodyPr>
          <a:lstStyle/>
          <a:p>
            <a:r>
              <a:rPr kumimoji="1" lang="zh-CN" altLang="en-US"/>
              <a:t>特征</a:t>
            </a:r>
            <a:r>
              <a:rPr kumimoji="1" lang="en-US" altLang="zh-CN"/>
              <a:t>1</a:t>
            </a:r>
            <a:endParaRPr kumimoji="1" lang="zh-CN" altLang="en-US"/>
          </a:p>
        </p:txBody>
      </p:sp>
      <p:sp>
        <p:nvSpPr>
          <p:cNvPr id="17" name="文本框 16"/>
          <p:cNvSpPr txBox="1"/>
          <p:nvPr/>
        </p:nvSpPr>
        <p:spPr>
          <a:xfrm>
            <a:off x="1240317" y="4252446"/>
            <a:ext cx="763351" cy="369332"/>
          </a:xfrm>
          <a:prstGeom prst="rect">
            <a:avLst/>
          </a:prstGeom>
          <a:noFill/>
        </p:spPr>
        <p:txBody>
          <a:bodyPr wrap="none" rtlCol="0">
            <a:spAutoFit/>
          </a:bodyPr>
          <a:lstStyle/>
          <a:p>
            <a:r>
              <a:rPr kumimoji="1" lang="zh-CN" altLang="en-US"/>
              <a:t>特征</a:t>
            </a:r>
            <a:r>
              <a:rPr kumimoji="1" lang="en-US" altLang="zh-CN"/>
              <a:t>2</a:t>
            </a:r>
            <a:endParaRPr kumimoji="1" lang="zh-CN" altLang="en-US"/>
          </a:p>
        </p:txBody>
      </p:sp>
      <p:sp>
        <p:nvSpPr>
          <p:cNvPr id="18" name="文本框 17"/>
          <p:cNvSpPr txBox="1"/>
          <p:nvPr/>
        </p:nvSpPr>
        <p:spPr>
          <a:xfrm>
            <a:off x="2032405" y="4252446"/>
            <a:ext cx="763351" cy="369332"/>
          </a:xfrm>
          <a:prstGeom prst="rect">
            <a:avLst/>
          </a:prstGeom>
          <a:noFill/>
        </p:spPr>
        <p:txBody>
          <a:bodyPr wrap="none" rtlCol="0">
            <a:spAutoFit/>
          </a:bodyPr>
          <a:lstStyle/>
          <a:p>
            <a:r>
              <a:rPr kumimoji="1" lang="zh-CN" altLang="en-US"/>
              <a:t>特征</a:t>
            </a:r>
            <a:r>
              <a:rPr kumimoji="1" lang="en-US" altLang="zh-CN"/>
              <a:t>3</a:t>
            </a:r>
            <a:endParaRPr kumimoji="1" lang="zh-CN" altLang="en-US"/>
          </a:p>
        </p:txBody>
      </p:sp>
      <p:sp>
        <p:nvSpPr>
          <p:cNvPr id="19" name="文本框 18"/>
          <p:cNvSpPr txBox="1"/>
          <p:nvPr/>
        </p:nvSpPr>
        <p:spPr>
          <a:xfrm>
            <a:off x="2781222" y="4252446"/>
            <a:ext cx="763351" cy="369332"/>
          </a:xfrm>
          <a:prstGeom prst="rect">
            <a:avLst/>
          </a:prstGeom>
          <a:noFill/>
        </p:spPr>
        <p:txBody>
          <a:bodyPr wrap="none" rtlCol="0">
            <a:spAutoFit/>
          </a:bodyPr>
          <a:lstStyle/>
          <a:p>
            <a:r>
              <a:rPr kumimoji="1" lang="zh-CN" altLang="en-US"/>
              <a:t>特征</a:t>
            </a:r>
            <a:r>
              <a:rPr kumimoji="1" lang="en-US" altLang="zh-CN"/>
              <a:t>4</a:t>
            </a:r>
            <a:endParaRPr kumimoji="1" lang="zh-CN" altLang="en-US"/>
          </a:p>
        </p:txBody>
      </p:sp>
      <p:sp>
        <p:nvSpPr>
          <p:cNvPr id="20" name="文本框 19"/>
          <p:cNvSpPr txBox="1"/>
          <p:nvPr/>
        </p:nvSpPr>
        <p:spPr>
          <a:xfrm>
            <a:off x="5189549" y="1619352"/>
            <a:ext cx="763351" cy="369332"/>
          </a:xfrm>
          <a:prstGeom prst="rect">
            <a:avLst/>
          </a:prstGeom>
          <a:noFill/>
        </p:spPr>
        <p:txBody>
          <a:bodyPr wrap="none" rtlCol="0">
            <a:spAutoFit/>
          </a:bodyPr>
          <a:lstStyle/>
          <a:p>
            <a:r>
              <a:rPr kumimoji="1" lang="zh-CN" altLang="en-US"/>
              <a:t>特征</a:t>
            </a:r>
            <a:r>
              <a:rPr kumimoji="1" lang="en-US" altLang="zh-CN"/>
              <a:t>1</a:t>
            </a:r>
            <a:endParaRPr kumimoji="1" lang="zh-CN" altLang="en-US"/>
          </a:p>
        </p:txBody>
      </p:sp>
      <p:sp>
        <p:nvSpPr>
          <p:cNvPr id="21" name="文本框 20"/>
          <p:cNvSpPr txBox="1"/>
          <p:nvPr/>
        </p:nvSpPr>
        <p:spPr>
          <a:xfrm>
            <a:off x="5952900" y="1619352"/>
            <a:ext cx="763351" cy="369332"/>
          </a:xfrm>
          <a:prstGeom prst="rect">
            <a:avLst/>
          </a:prstGeom>
          <a:noFill/>
        </p:spPr>
        <p:txBody>
          <a:bodyPr wrap="none" rtlCol="0">
            <a:spAutoFit/>
          </a:bodyPr>
          <a:lstStyle/>
          <a:p>
            <a:r>
              <a:rPr kumimoji="1" lang="zh-CN" altLang="en-US"/>
              <a:t>特征</a:t>
            </a:r>
            <a:r>
              <a:rPr kumimoji="1" lang="en-US" altLang="zh-CN"/>
              <a:t>2</a:t>
            </a:r>
            <a:endParaRPr kumimoji="1" lang="zh-CN" altLang="en-US"/>
          </a:p>
        </p:txBody>
      </p:sp>
      <p:sp>
        <p:nvSpPr>
          <p:cNvPr id="22" name="文本框 21"/>
          <p:cNvSpPr txBox="1"/>
          <p:nvPr/>
        </p:nvSpPr>
        <p:spPr>
          <a:xfrm>
            <a:off x="6744988" y="1619352"/>
            <a:ext cx="763351" cy="369332"/>
          </a:xfrm>
          <a:prstGeom prst="rect">
            <a:avLst/>
          </a:prstGeom>
          <a:noFill/>
        </p:spPr>
        <p:txBody>
          <a:bodyPr wrap="none" rtlCol="0">
            <a:spAutoFit/>
          </a:bodyPr>
          <a:lstStyle/>
          <a:p>
            <a:r>
              <a:rPr kumimoji="1" lang="zh-CN" altLang="en-US"/>
              <a:t>特征</a:t>
            </a:r>
            <a:r>
              <a:rPr kumimoji="1" lang="en-US" altLang="zh-CN"/>
              <a:t>3</a:t>
            </a:r>
            <a:endParaRPr kumimoji="1" lang="zh-CN" altLang="en-US"/>
          </a:p>
        </p:txBody>
      </p:sp>
      <p:sp>
        <p:nvSpPr>
          <p:cNvPr id="23" name="文本框 22"/>
          <p:cNvSpPr txBox="1"/>
          <p:nvPr/>
        </p:nvSpPr>
        <p:spPr>
          <a:xfrm>
            <a:off x="7493805" y="1619352"/>
            <a:ext cx="763351" cy="369332"/>
          </a:xfrm>
          <a:prstGeom prst="rect">
            <a:avLst/>
          </a:prstGeom>
          <a:noFill/>
        </p:spPr>
        <p:txBody>
          <a:bodyPr wrap="none" rtlCol="0">
            <a:spAutoFit/>
          </a:bodyPr>
          <a:lstStyle/>
          <a:p>
            <a:r>
              <a:rPr kumimoji="1" lang="zh-CN" altLang="en-US"/>
              <a:t>特征</a:t>
            </a:r>
            <a:r>
              <a:rPr kumimoji="1" lang="en-US" altLang="zh-CN"/>
              <a:t>4</a:t>
            </a:r>
            <a:endParaRPr kumimoji="1" lang="zh-CN" altLang="en-US"/>
          </a:p>
        </p:txBody>
      </p:sp>
      <p:sp>
        <p:nvSpPr>
          <p:cNvPr id="24" name="文本框 23"/>
          <p:cNvSpPr txBox="1"/>
          <p:nvPr/>
        </p:nvSpPr>
        <p:spPr>
          <a:xfrm>
            <a:off x="5566443" y="4252446"/>
            <a:ext cx="763351" cy="369332"/>
          </a:xfrm>
          <a:prstGeom prst="rect">
            <a:avLst/>
          </a:prstGeom>
          <a:noFill/>
        </p:spPr>
        <p:txBody>
          <a:bodyPr wrap="none" rtlCol="0">
            <a:spAutoFit/>
          </a:bodyPr>
          <a:lstStyle/>
          <a:p>
            <a:r>
              <a:rPr kumimoji="1" lang="zh-CN" altLang="en-US"/>
              <a:t>特征</a:t>
            </a:r>
            <a:r>
              <a:rPr kumimoji="1" lang="en-US" altLang="zh-CN"/>
              <a:t>1</a:t>
            </a:r>
            <a:endParaRPr kumimoji="1" lang="zh-CN" altLang="en-US"/>
          </a:p>
        </p:txBody>
      </p:sp>
      <p:sp>
        <p:nvSpPr>
          <p:cNvPr id="25" name="文本框 24"/>
          <p:cNvSpPr txBox="1"/>
          <p:nvPr/>
        </p:nvSpPr>
        <p:spPr>
          <a:xfrm>
            <a:off x="6329794" y="4252446"/>
            <a:ext cx="763351" cy="369332"/>
          </a:xfrm>
          <a:prstGeom prst="rect">
            <a:avLst/>
          </a:prstGeom>
          <a:noFill/>
        </p:spPr>
        <p:txBody>
          <a:bodyPr wrap="none" rtlCol="0">
            <a:spAutoFit/>
          </a:bodyPr>
          <a:lstStyle/>
          <a:p>
            <a:r>
              <a:rPr kumimoji="1" lang="zh-CN" altLang="en-US"/>
              <a:t>特征</a:t>
            </a:r>
            <a:r>
              <a:rPr kumimoji="1" lang="en-US" altLang="zh-CN"/>
              <a:t>2</a:t>
            </a:r>
            <a:endParaRPr kumimoji="1" lang="zh-CN" altLang="en-US"/>
          </a:p>
        </p:txBody>
      </p:sp>
      <p:sp>
        <p:nvSpPr>
          <p:cNvPr id="26" name="文本框 25"/>
          <p:cNvSpPr txBox="1"/>
          <p:nvPr/>
        </p:nvSpPr>
        <p:spPr>
          <a:xfrm>
            <a:off x="7121882" y="4252446"/>
            <a:ext cx="763351" cy="369332"/>
          </a:xfrm>
          <a:prstGeom prst="rect">
            <a:avLst/>
          </a:prstGeom>
          <a:noFill/>
        </p:spPr>
        <p:txBody>
          <a:bodyPr wrap="none" rtlCol="0">
            <a:spAutoFit/>
          </a:bodyPr>
          <a:lstStyle/>
          <a:p>
            <a:r>
              <a:rPr kumimoji="1" lang="zh-CN" altLang="en-US"/>
              <a:t>特征</a:t>
            </a:r>
            <a:r>
              <a:rPr kumimoji="1" lang="en-US" altLang="zh-CN"/>
              <a:t>3</a:t>
            </a:r>
            <a:endParaRPr kumimoji="1" lang="zh-CN" altLang="en-US"/>
          </a:p>
        </p:txBody>
      </p:sp>
      <p:pic>
        <p:nvPicPr>
          <p:cNvPr id="28" name="图片 27"/>
          <p:cNvPicPr>
            <a:picLocks noChangeAspect="1"/>
          </p:cNvPicPr>
          <p:nvPr/>
        </p:nvPicPr>
        <p:blipFill>
          <a:blip r:embed="rId2"/>
          <a:stretch>
            <a:fillRect/>
          </a:stretch>
        </p:blipFill>
        <p:spPr>
          <a:xfrm>
            <a:off x="5436096" y="4942987"/>
            <a:ext cx="2932134" cy="514231"/>
          </a:xfrm>
          <a:prstGeom prst="rect">
            <a:avLst/>
          </a:prstGeom>
        </p:spPr>
      </p:pic>
    </p:spTree>
    <p:extLst>
      <p:ext uri="{BB962C8B-B14F-4D97-AF65-F5344CB8AC3E}">
        <p14:creationId xmlns:p14="http://schemas.microsoft.com/office/powerpoint/2010/main" val="12620485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123728" y="2204864"/>
            <a:ext cx="5832648" cy="2677656"/>
          </a:xfrm>
          <a:prstGeom prst="rect">
            <a:avLst/>
          </a:prstGeom>
          <a:noFill/>
        </p:spPr>
        <p:txBody>
          <a:bodyPr wrap="square" rtlCol="0">
            <a:spAutoFit/>
          </a:bodyPr>
          <a:lstStyle/>
          <a:p>
            <a:r>
              <a:rPr kumimoji="1" lang="zh-CN" altLang="en-US" sz="2400"/>
              <a:t>数值型数据：标准缩放：</a:t>
            </a:r>
            <a:endParaRPr kumimoji="1" lang="en-US" altLang="zh-CN" sz="2400"/>
          </a:p>
          <a:p>
            <a:r>
              <a:rPr kumimoji="1" lang="en-US" altLang="zh-CN" sz="2400">
                <a:solidFill>
                  <a:srgbClr val="FF0000"/>
                </a:solidFill>
              </a:rPr>
              <a:t>		1</a:t>
            </a:r>
            <a:r>
              <a:rPr kumimoji="1" lang="zh-CN" altLang="en-US" sz="2400">
                <a:solidFill>
                  <a:srgbClr val="FF0000"/>
                </a:solidFill>
              </a:rPr>
              <a:t>、归一化</a:t>
            </a:r>
            <a:endParaRPr kumimoji="1" lang="en-US" altLang="zh-CN" sz="2400">
              <a:solidFill>
                <a:srgbClr val="FF0000"/>
              </a:solidFill>
            </a:endParaRPr>
          </a:p>
          <a:p>
            <a:r>
              <a:rPr kumimoji="1" lang="zh-CN" altLang="en-US" sz="2400">
                <a:solidFill>
                  <a:srgbClr val="FF0000"/>
                </a:solidFill>
              </a:rPr>
              <a:t>             </a:t>
            </a:r>
            <a:r>
              <a:rPr kumimoji="1" lang="en-US" altLang="zh-CN" sz="2400">
                <a:solidFill>
                  <a:srgbClr val="FF0000"/>
                </a:solidFill>
              </a:rPr>
              <a:t>		2</a:t>
            </a:r>
            <a:r>
              <a:rPr kumimoji="1" lang="zh-CN" altLang="en-US" sz="2400">
                <a:solidFill>
                  <a:srgbClr val="FF0000"/>
                </a:solidFill>
              </a:rPr>
              <a:t>、标准化</a:t>
            </a:r>
            <a:endParaRPr kumimoji="1" lang="en-US" altLang="zh-CN" sz="2400">
              <a:solidFill>
                <a:srgbClr val="FF0000"/>
              </a:solidFill>
            </a:endParaRPr>
          </a:p>
          <a:p>
            <a:r>
              <a:rPr kumimoji="1" lang="en-US" altLang="zh-CN" sz="2400">
                <a:solidFill>
                  <a:srgbClr val="FF0000"/>
                </a:solidFill>
              </a:rPr>
              <a:t>		</a:t>
            </a:r>
          </a:p>
          <a:p>
            <a:r>
              <a:rPr kumimoji="1" lang="en-US" altLang="zh-CN" sz="2400">
                <a:solidFill>
                  <a:srgbClr val="FF0000"/>
                </a:solidFill>
              </a:rPr>
              <a:t>		</a:t>
            </a:r>
            <a:r>
              <a:rPr kumimoji="1" lang="zh-CN" altLang="en-US" sz="2400">
                <a:solidFill>
                  <a:srgbClr val="FF0000"/>
                </a:solidFill>
              </a:rPr>
              <a:t> </a:t>
            </a:r>
            <a:r>
              <a:rPr kumimoji="1" lang="en-US" altLang="zh-CN" sz="2400">
                <a:solidFill>
                  <a:srgbClr val="FF0000"/>
                </a:solidFill>
              </a:rPr>
              <a:t>3</a:t>
            </a:r>
            <a:r>
              <a:rPr kumimoji="1" lang="zh-CN" altLang="en-US" sz="2400">
                <a:solidFill>
                  <a:srgbClr val="FF0000"/>
                </a:solidFill>
              </a:rPr>
              <a:t>、缺失值</a:t>
            </a:r>
            <a:endParaRPr kumimoji="1" lang="en-US" altLang="zh-CN" sz="2400">
              <a:solidFill>
                <a:srgbClr val="FF0000"/>
              </a:solidFill>
            </a:endParaRPr>
          </a:p>
          <a:p>
            <a:r>
              <a:rPr kumimoji="1" lang="zh-CN" altLang="en-US" sz="2400"/>
              <a:t>类别型数据：</a:t>
            </a:r>
            <a:r>
              <a:rPr kumimoji="1" lang="en-US" altLang="zh-CN" sz="2400">
                <a:solidFill>
                  <a:srgbClr val="FF0000"/>
                </a:solidFill>
              </a:rPr>
              <a:t>one-hot</a:t>
            </a:r>
            <a:r>
              <a:rPr kumimoji="1" lang="zh-CN" altLang="en-US" sz="2400">
                <a:solidFill>
                  <a:srgbClr val="FF0000"/>
                </a:solidFill>
              </a:rPr>
              <a:t>编码</a:t>
            </a:r>
            <a:endParaRPr kumimoji="1" lang="en-US" altLang="zh-CN" sz="2400">
              <a:solidFill>
                <a:srgbClr val="FF0000"/>
              </a:solidFill>
            </a:endParaRPr>
          </a:p>
          <a:p>
            <a:r>
              <a:rPr kumimoji="1" lang="zh-CN" altLang="en-US" sz="2400"/>
              <a:t>时间类型：</a:t>
            </a:r>
            <a:r>
              <a:rPr kumimoji="1" lang="zh-CN" altLang="en-US" sz="2400">
                <a:solidFill>
                  <a:srgbClr val="FF0000"/>
                </a:solidFill>
              </a:rPr>
              <a:t>时间的切分</a:t>
            </a:r>
            <a:endParaRPr kumimoji="1" lang="en-US" altLang="zh-CN" sz="2400">
              <a:solidFill>
                <a:srgbClr val="FF0000"/>
              </a:solidFill>
            </a:endParaRPr>
          </a:p>
        </p:txBody>
      </p:sp>
    </p:spTree>
    <p:extLst>
      <p:ext uri="{BB962C8B-B14F-4D97-AF65-F5344CB8AC3E}">
        <p14:creationId xmlns:p14="http://schemas.microsoft.com/office/powerpoint/2010/main" val="5539312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109948" y="908720"/>
            <a:ext cx="3579826" cy="584775"/>
          </a:xfrm>
          <a:prstGeom prst="rect">
            <a:avLst/>
          </a:prstGeom>
        </p:spPr>
        <p:txBody>
          <a:bodyPr wrap="none">
            <a:spAutoFit/>
          </a:bodyPr>
          <a:lstStyle/>
          <a:p>
            <a:pPr algn="ctr"/>
            <a:r>
              <a:rPr kumimoji="1" lang="en-US" altLang="zh-CN" sz="3200" dirty="0" err="1" smtClean="0">
                <a:solidFill>
                  <a:srgbClr val="7030A0"/>
                </a:solidFill>
              </a:rPr>
              <a:t>sklearn</a:t>
            </a:r>
            <a:r>
              <a:rPr kumimoji="1" lang="zh-CN" altLang="en-US" sz="3200" dirty="0">
                <a:solidFill>
                  <a:srgbClr val="7030A0"/>
                </a:solidFill>
              </a:rPr>
              <a:t>特征处理</a:t>
            </a:r>
            <a:r>
              <a:rPr kumimoji="1" lang="en-US" altLang="zh-CN" sz="3200" dirty="0">
                <a:solidFill>
                  <a:srgbClr val="7030A0"/>
                </a:solidFill>
              </a:rPr>
              <a:t>API</a:t>
            </a:r>
          </a:p>
        </p:txBody>
      </p:sp>
      <p:sp>
        <p:nvSpPr>
          <p:cNvPr id="8" name="文本框 7"/>
          <p:cNvSpPr txBox="1"/>
          <p:nvPr/>
        </p:nvSpPr>
        <p:spPr>
          <a:xfrm>
            <a:off x="1043608" y="2924944"/>
            <a:ext cx="6497962" cy="461665"/>
          </a:xfrm>
          <a:prstGeom prst="rect">
            <a:avLst/>
          </a:prstGeom>
          <a:noFill/>
        </p:spPr>
        <p:txBody>
          <a:bodyPr wrap="square" rtlCol="0">
            <a:spAutoFit/>
          </a:bodyPr>
          <a:lstStyle/>
          <a:p>
            <a:pPr marL="285750" indent="-285750" algn="ctr">
              <a:buFont typeface="Arial" charset="0"/>
              <a:buChar char="•"/>
            </a:pPr>
            <a:r>
              <a:rPr kumimoji="1" lang="en-US" altLang="zh-CN" sz="2400" dirty="0" err="1"/>
              <a:t>sklearn. </a:t>
            </a:r>
            <a:r>
              <a:rPr kumimoji="1" lang="en-US" altLang="zh-CN" sz="2400" dirty="0" err="1">
                <a:solidFill>
                  <a:srgbClr val="FF0000"/>
                </a:solidFill>
              </a:rPr>
              <a:t>preprocessing</a:t>
            </a:r>
            <a:r>
              <a:rPr kumimoji="1" lang="zh-CN" altLang="en-US" sz="2400" dirty="0" err="1">
                <a:solidFill>
                  <a:srgbClr val="FF0000"/>
                </a:solidFill>
              </a:rPr>
              <a:t> </a:t>
            </a:r>
            <a:endParaRPr kumimoji="1" lang="en-US" altLang="zh-CN" sz="2400" dirty="0" err="1">
              <a:solidFill>
                <a:srgbClr val="FF0000"/>
              </a:solidFill>
            </a:endParaRPr>
          </a:p>
        </p:txBody>
      </p:sp>
    </p:spTree>
    <p:extLst>
      <p:ext uri="{BB962C8B-B14F-4D97-AF65-F5344CB8AC3E}">
        <p14:creationId xmlns:p14="http://schemas.microsoft.com/office/powerpoint/2010/main" val="5801190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11960" y="914944"/>
            <a:ext cx="1261884" cy="523220"/>
          </a:xfrm>
          <a:prstGeom prst="rect">
            <a:avLst/>
          </a:prstGeom>
          <a:noFill/>
        </p:spPr>
        <p:txBody>
          <a:bodyPr wrap="none" rtlCol="0">
            <a:spAutoFit/>
          </a:bodyPr>
          <a:lstStyle/>
          <a:p>
            <a:r>
              <a:rPr kumimoji="1" lang="zh-CN" altLang="en-US" sz="2800">
                <a:solidFill>
                  <a:schemeClr val="accent6">
                    <a:lumMod val="75000"/>
                  </a:schemeClr>
                </a:solidFill>
              </a:rPr>
              <a:t>归一化</a:t>
            </a:r>
          </a:p>
        </p:txBody>
      </p:sp>
      <p:sp>
        <p:nvSpPr>
          <p:cNvPr id="5" name="文本框 4"/>
          <p:cNvSpPr txBox="1"/>
          <p:nvPr/>
        </p:nvSpPr>
        <p:spPr>
          <a:xfrm>
            <a:off x="1700563" y="2060848"/>
            <a:ext cx="6529352" cy="369332"/>
          </a:xfrm>
          <a:prstGeom prst="rect">
            <a:avLst/>
          </a:prstGeom>
          <a:noFill/>
        </p:spPr>
        <p:txBody>
          <a:bodyPr wrap="none" rtlCol="0">
            <a:spAutoFit/>
          </a:bodyPr>
          <a:lstStyle/>
          <a:p>
            <a:r>
              <a:rPr kumimoji="1" lang="zh-CN" altLang="en-US">
                <a:solidFill>
                  <a:srgbClr val="FF0000"/>
                </a:solidFill>
              </a:rPr>
              <a:t>特点：通过对</a:t>
            </a:r>
            <a:r>
              <a:rPr lang="zh-CN" altLang="en-US">
                <a:solidFill>
                  <a:srgbClr val="FF0000"/>
                </a:solidFill>
              </a:rPr>
              <a:t>原始数据进行变换把数据映射到</a:t>
            </a:r>
            <a:r>
              <a:rPr lang="en-US" altLang="zh-CN">
                <a:solidFill>
                  <a:srgbClr val="FF0000"/>
                </a:solidFill>
              </a:rPr>
              <a:t>(</a:t>
            </a:r>
            <a:r>
              <a:rPr lang="zh-CN" altLang="en-US">
                <a:solidFill>
                  <a:srgbClr val="FF0000"/>
                </a:solidFill>
              </a:rPr>
              <a:t>默认为</a:t>
            </a:r>
            <a:r>
              <a:rPr lang="en-US" altLang="zh-CN">
                <a:solidFill>
                  <a:srgbClr val="FF0000"/>
                </a:solidFill>
              </a:rPr>
              <a:t>[0,1])</a:t>
            </a:r>
            <a:r>
              <a:rPr lang="zh-CN" altLang="en-US">
                <a:solidFill>
                  <a:srgbClr val="FF0000"/>
                </a:solidFill>
              </a:rPr>
              <a:t>之间</a:t>
            </a:r>
            <a:endParaRPr kumimoji="1" lang="zh-CN" altLang="en-US">
              <a:solidFill>
                <a:srgbClr val="FF0000"/>
              </a:solidFill>
            </a:endParaRPr>
          </a:p>
        </p:txBody>
      </p:sp>
      <mc:AlternateContent xmlns:mc="http://schemas.openxmlformats.org/markup-compatibility/2006" xmlns:a14="http://schemas.microsoft.com/office/drawing/2010/main">
        <mc:Choice Requires="a14">
          <p:sp>
            <p:nvSpPr>
              <p:cNvPr id="7" name="文本框 6"/>
              <p:cNvSpPr txBox="1"/>
              <p:nvPr/>
            </p:nvSpPr>
            <p:spPr>
              <a:xfrm>
                <a:off x="2555776" y="3140968"/>
                <a:ext cx="1767600" cy="516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a:latin typeface="Cambria Math" charset="0"/>
                            </a:rPr>
                          </m:ctrlPr>
                        </m:sSupPr>
                        <m:e>
                          <m:r>
                            <a:rPr kumimoji="1" lang="en-US" altLang="zh-CN" b="0" i="1">
                              <a:latin typeface="Cambria Math" charset="0"/>
                            </a:rPr>
                            <m:t>𝑋</m:t>
                          </m:r>
                        </m:e>
                        <m:sup>
                          <m:r>
                            <a:rPr kumimoji="1" lang="en-US" altLang="zh-CN" b="0" i="1">
                              <a:latin typeface="Cambria Math" charset="0"/>
                            </a:rPr>
                            <m:t>′</m:t>
                          </m:r>
                        </m:sup>
                      </m:sSup>
                      <m:r>
                        <a:rPr kumimoji="1" lang="en-US" altLang="zh-CN" b="0" i="1">
                          <a:latin typeface="Cambria Math" charset="0"/>
                        </a:rPr>
                        <m:t>= </m:t>
                      </m:r>
                      <m:f>
                        <m:fPr>
                          <m:ctrlPr>
                            <a:rPr kumimoji="1" lang="mr-IN" altLang="zh-CN" b="0" i="1">
                              <a:latin typeface="Cambria Math" charset="0"/>
                            </a:rPr>
                          </m:ctrlPr>
                        </m:fPr>
                        <m:num>
                          <m:r>
                            <a:rPr kumimoji="1" lang="en-US" altLang="zh-CN" b="0" i="1">
                              <a:latin typeface="Cambria Math" charset="0"/>
                            </a:rPr>
                            <m:t>𝑥</m:t>
                          </m:r>
                          <m:r>
                            <a:rPr kumimoji="1" lang="en-US" altLang="zh-CN" b="0" i="1">
                              <a:latin typeface="Cambria Math" charset="0"/>
                            </a:rPr>
                            <m:t>−</m:t>
                          </m:r>
                          <m:r>
                            <a:rPr kumimoji="1" lang="en-US" altLang="zh-CN" b="0" i="1">
                              <a:latin typeface="Cambria Math" charset="0"/>
                            </a:rPr>
                            <m:t>𝑚𝑖𝑛</m:t>
                          </m:r>
                        </m:num>
                        <m:den>
                          <m:r>
                            <a:rPr kumimoji="1" lang="en-US" altLang="zh-CN" b="0" i="1">
                              <a:latin typeface="Cambria Math" charset="0"/>
                            </a:rPr>
                            <m:t>𝑚𝑎𝑥</m:t>
                          </m:r>
                          <m:r>
                            <a:rPr kumimoji="1" lang="en-US" altLang="zh-CN" b="0" i="1">
                              <a:latin typeface="Cambria Math" charset="0"/>
                            </a:rPr>
                            <m:t>−</m:t>
                          </m:r>
                          <m:r>
                            <a:rPr kumimoji="1" lang="en-US" altLang="zh-CN" b="0" i="1">
                              <a:latin typeface="Cambria Math" charset="0"/>
                            </a:rPr>
                            <m:t>𝑚𝑖𝑛</m:t>
                          </m:r>
                        </m:den>
                      </m:f>
                    </m:oMath>
                  </m:oMathPara>
                </a14:m>
                <a:endParaRPr kumimoji="1" lang="zh-CN" altLang="en-US"/>
              </a:p>
            </p:txBody>
          </p:sp>
        </mc:Choice>
        <mc:Fallback xmlns="">
          <p:sp>
            <p:nvSpPr>
              <p:cNvPr id="7" name="文本框 6"/>
              <p:cNvSpPr txBox="1">
                <a:spLocks noRot="1" noChangeAspect="1" noMove="1" noResize="1" noEditPoints="1" noAdjustHandles="1" noChangeArrowheads="1" noChangeShapeType="1" noTextEdit="1"/>
              </p:cNvSpPr>
              <p:nvPr/>
            </p:nvSpPr>
            <p:spPr>
              <a:xfrm>
                <a:off x="2555776" y="3140968"/>
                <a:ext cx="1767600" cy="516680"/>
              </a:xfrm>
              <a:prstGeom prst="rect">
                <a:avLst/>
              </a:prstGeom>
              <a:blipFill rotWithShape="0">
                <a:blip r:embed="rId3"/>
                <a:stretch>
                  <a:fillRect/>
                </a:stretch>
              </a:blipFill>
            </p:spPr>
            <p:txBody>
              <a:bodyPr/>
              <a:lstStyle/>
              <a:p>
                <a:r>
                  <a:rPr lang="zh-CN" altLang="en-US">
                    <a:noFill/>
                  </a:rPr>
                  <a:t> </a:t>
                </a:r>
              </a:p>
            </p:txBody>
          </p:sp>
        </mc:Fallback>
      </mc:AlternateContent>
      <p:sp>
        <p:nvSpPr>
          <p:cNvPr id="8" name="文本框 7"/>
          <p:cNvSpPr txBox="1"/>
          <p:nvPr/>
        </p:nvSpPr>
        <p:spPr>
          <a:xfrm>
            <a:off x="1678613" y="3214642"/>
            <a:ext cx="877163" cy="369332"/>
          </a:xfrm>
          <a:prstGeom prst="rect">
            <a:avLst/>
          </a:prstGeom>
          <a:noFill/>
        </p:spPr>
        <p:txBody>
          <a:bodyPr wrap="none" rtlCol="0">
            <a:spAutoFit/>
          </a:bodyPr>
          <a:lstStyle/>
          <a:p>
            <a:r>
              <a:rPr kumimoji="1" lang="zh-CN" altLang="en-US"/>
              <a:t>公式：</a:t>
            </a:r>
          </a:p>
        </p:txBody>
      </p:sp>
      <p:sp>
        <p:nvSpPr>
          <p:cNvPr id="10" name="文本框 9"/>
          <p:cNvSpPr txBox="1"/>
          <p:nvPr/>
        </p:nvSpPr>
        <p:spPr>
          <a:xfrm>
            <a:off x="1687496" y="3858366"/>
            <a:ext cx="7229608" cy="646331"/>
          </a:xfrm>
          <a:prstGeom prst="rect">
            <a:avLst/>
          </a:prstGeom>
          <a:noFill/>
        </p:spPr>
        <p:txBody>
          <a:bodyPr wrap="none" rtlCol="0">
            <a:spAutoFit/>
          </a:bodyPr>
          <a:lstStyle/>
          <a:p>
            <a:r>
              <a:rPr kumimoji="1" lang="zh-CN" altLang="en-US"/>
              <a:t>注：作用于每一列，</a:t>
            </a:r>
            <a:r>
              <a:rPr kumimoji="1" lang="en-US" altLang="zh-CN"/>
              <a:t>max</a:t>
            </a:r>
            <a:r>
              <a:rPr kumimoji="1" lang="zh-CN" altLang="en-US"/>
              <a:t>为一列的最大值，</a:t>
            </a:r>
            <a:r>
              <a:rPr kumimoji="1" lang="en-US" altLang="zh-CN"/>
              <a:t>min</a:t>
            </a:r>
            <a:r>
              <a:rPr kumimoji="1" lang="zh-CN" altLang="en-US"/>
              <a:t>为一列的最小值</a:t>
            </a:r>
            <a:r>
              <a:rPr kumimoji="1" lang="en-US" altLang="zh-CN"/>
              <a:t>,</a:t>
            </a:r>
            <a:r>
              <a:rPr kumimoji="1" lang="zh-CN" altLang="en-US"/>
              <a:t>那么</a:t>
            </a:r>
            <a:r>
              <a:rPr kumimoji="1" lang="en-US" altLang="zh-CN"/>
              <a:t>X’’</a:t>
            </a:r>
          </a:p>
          <a:p>
            <a:r>
              <a:rPr kumimoji="1" lang="zh-CN" altLang="en-US"/>
              <a:t>为最终结果，</a:t>
            </a:r>
            <a:r>
              <a:rPr kumimoji="1" lang="en-US" altLang="zh-CN"/>
              <a:t>mx</a:t>
            </a:r>
            <a:r>
              <a:rPr kumimoji="1" lang="zh-CN" altLang="en-US"/>
              <a:t>，</a:t>
            </a:r>
            <a:r>
              <a:rPr kumimoji="1" lang="en-US" altLang="zh-CN"/>
              <a:t>mi</a:t>
            </a:r>
            <a:r>
              <a:rPr kumimoji="1" lang="zh-CN" altLang="en-US"/>
              <a:t>分别为指定区间值默认</a:t>
            </a:r>
            <a:r>
              <a:rPr kumimoji="1" lang="en-US" altLang="zh-CN"/>
              <a:t>mx</a:t>
            </a:r>
            <a:r>
              <a:rPr kumimoji="1" lang="zh-CN" altLang="en-US"/>
              <a:t>为</a:t>
            </a:r>
            <a:r>
              <a:rPr kumimoji="1" lang="en-US" altLang="zh-CN"/>
              <a:t>1,mi</a:t>
            </a:r>
            <a:r>
              <a:rPr kumimoji="1" lang="zh-CN" altLang="en-US"/>
              <a:t>为</a:t>
            </a:r>
            <a:r>
              <a:rPr kumimoji="1" lang="en-US" altLang="zh-CN"/>
              <a:t>0</a:t>
            </a:r>
            <a:endParaRPr kumimoji="1" lang="zh-CN" altLang="en-US"/>
          </a:p>
        </p:txBody>
      </p:sp>
      <mc:AlternateContent xmlns:mc="http://schemas.openxmlformats.org/markup-compatibility/2006" xmlns:a14="http://schemas.microsoft.com/office/drawing/2010/main">
        <mc:Choice Requires="a14">
          <p:sp>
            <p:nvSpPr>
              <p:cNvPr id="6" name="文本框 5"/>
              <p:cNvSpPr txBox="1"/>
              <p:nvPr/>
            </p:nvSpPr>
            <p:spPr>
              <a:xfrm>
                <a:off x="4606999" y="3262148"/>
                <a:ext cx="27037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a:latin typeface="Cambria Math" charset="0"/>
                            </a:rPr>
                          </m:ctrlPr>
                        </m:sSupPr>
                        <m:e>
                          <m:r>
                            <a:rPr kumimoji="1" lang="en-US" altLang="zh-CN" b="0" i="1">
                              <a:latin typeface="Cambria Math" charset="0"/>
                            </a:rPr>
                            <m:t>𝑋</m:t>
                          </m:r>
                        </m:e>
                        <m:sup>
                          <m:r>
                            <a:rPr kumimoji="1" lang="en-US" altLang="zh-CN" b="0" i="1">
                              <a:latin typeface="Cambria Math" charset="0"/>
                            </a:rPr>
                            <m:t>′′</m:t>
                          </m:r>
                        </m:sup>
                      </m:sSup>
                      <m:r>
                        <a:rPr kumimoji="1" lang="en-US" altLang="zh-CN" b="0" i="1">
                          <a:latin typeface="Cambria Math" charset="0"/>
                        </a:rPr>
                        <m:t>=</m:t>
                      </m:r>
                      <m:sSup>
                        <m:sSupPr>
                          <m:ctrlPr>
                            <a:rPr kumimoji="1" lang="en-US" altLang="zh-CN" b="0" i="1">
                              <a:latin typeface="Cambria Math" charset="0"/>
                            </a:rPr>
                          </m:ctrlPr>
                        </m:sSupPr>
                        <m:e>
                          <m:r>
                            <a:rPr kumimoji="1" lang="en-US" altLang="zh-CN" b="0" i="1">
                              <a:latin typeface="Cambria Math" charset="0"/>
                            </a:rPr>
                            <m:t>𝑋</m:t>
                          </m:r>
                        </m:e>
                        <m:sup>
                          <m:r>
                            <a:rPr kumimoji="1" lang="en-US" altLang="zh-CN" b="0" i="1">
                              <a:latin typeface="Cambria Math" charset="0"/>
                            </a:rPr>
                            <m:t>′</m:t>
                          </m:r>
                        </m:sup>
                      </m:sSup>
                      <m:r>
                        <a:rPr kumimoji="1" lang="en-US" altLang="zh-CN" b="0" i="1">
                          <a:latin typeface="Cambria Math" charset="0"/>
                        </a:rPr>
                        <m:t>∗</m:t>
                      </m:r>
                      <m:d>
                        <m:dPr>
                          <m:ctrlPr>
                            <a:rPr kumimoji="1" lang="en-US" altLang="zh-CN" b="0" i="1">
                              <a:latin typeface="Cambria Math" charset="0"/>
                            </a:rPr>
                          </m:ctrlPr>
                        </m:dPr>
                        <m:e>
                          <m:r>
                            <a:rPr kumimoji="1" lang="en-US" altLang="zh-CN" b="0" i="1">
                              <a:latin typeface="Cambria Math" charset="0"/>
                            </a:rPr>
                            <m:t>𝑚𝑥</m:t>
                          </m:r>
                          <m:r>
                            <a:rPr kumimoji="1" lang="en-US" altLang="zh-CN" b="0" i="1">
                              <a:latin typeface="Cambria Math" charset="0"/>
                            </a:rPr>
                            <m:t>−</m:t>
                          </m:r>
                          <m:r>
                            <a:rPr kumimoji="1" lang="en-US" altLang="zh-CN" b="0" i="1">
                              <a:latin typeface="Cambria Math" charset="0"/>
                            </a:rPr>
                            <m:t>𝑚𝑖</m:t>
                          </m:r>
                        </m:e>
                      </m:d>
                      <m:r>
                        <a:rPr kumimoji="1" lang="en-US" altLang="zh-CN" b="0" i="1">
                          <a:latin typeface="Cambria Math" charset="0"/>
                        </a:rPr>
                        <m:t>+</m:t>
                      </m:r>
                      <m:r>
                        <a:rPr kumimoji="1" lang="en-US" altLang="zh-CN" b="0" i="1">
                          <a:latin typeface="Cambria Math" charset="0"/>
                        </a:rPr>
                        <m:t>𝑚𝑖</m:t>
                      </m:r>
                    </m:oMath>
                  </m:oMathPara>
                </a14:m>
                <a:endParaRPr kumimoji="1" lang="zh-CN" altLang="en-US"/>
              </a:p>
            </p:txBody>
          </p:sp>
        </mc:Choice>
        <mc:Fallback xmlns="">
          <p:sp>
            <p:nvSpPr>
              <p:cNvPr id="6" name="文本框 5"/>
              <p:cNvSpPr txBox="1">
                <a:spLocks noRot="1" noChangeAspect="1" noMove="1" noResize="1" noEditPoints="1" noAdjustHandles="1" noChangeArrowheads="1" noChangeShapeType="1" noTextEdit="1"/>
              </p:cNvSpPr>
              <p:nvPr/>
            </p:nvSpPr>
            <p:spPr>
              <a:xfrm>
                <a:off x="4606999" y="3262148"/>
                <a:ext cx="2703753" cy="276999"/>
              </a:xfrm>
              <a:prstGeom prst="rect">
                <a:avLst/>
              </a:prstGeom>
              <a:blipFill rotWithShape="0">
                <a:blip r:embed="rId4"/>
                <a:stretch>
                  <a:fillRect l="-1580" r="-1354" b="-6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86655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3808" y="908720"/>
            <a:ext cx="3416320" cy="523220"/>
          </a:xfrm>
          <a:prstGeom prst="rect">
            <a:avLst/>
          </a:prstGeom>
          <a:noFill/>
        </p:spPr>
        <p:txBody>
          <a:bodyPr wrap="none" rtlCol="0">
            <a:spAutoFit/>
          </a:bodyPr>
          <a:lstStyle/>
          <a:p>
            <a:r>
              <a:rPr kumimoji="1" lang="zh-CN" altLang="en-US" sz="2800">
                <a:solidFill>
                  <a:schemeClr val="accent6">
                    <a:lumMod val="75000"/>
                  </a:schemeClr>
                </a:solidFill>
              </a:rPr>
              <a:t>归一化公式计算过程</a:t>
            </a:r>
          </a:p>
        </p:txBody>
      </p:sp>
      <p:graphicFrame>
        <p:nvGraphicFramePr>
          <p:cNvPr id="5" name="表格 4"/>
          <p:cNvGraphicFramePr>
            <a:graphicFrameLocks noGrp="1"/>
          </p:cNvGraphicFramePr>
          <p:nvPr>
            <p:extLst/>
          </p:nvPr>
        </p:nvGraphicFramePr>
        <p:xfrm>
          <a:off x="314840" y="3308551"/>
          <a:ext cx="3096344" cy="1112520"/>
        </p:xfrm>
        <a:graphic>
          <a:graphicData uri="http://schemas.openxmlformats.org/drawingml/2006/table">
            <a:tbl>
              <a:tblPr firstRow="1" bandRow="1">
                <a:tableStyleId>{5940675A-B579-460E-94D1-54222C63F5DA}</a:tableStyleId>
              </a:tblPr>
              <a:tblGrid>
                <a:gridCol w="774086"/>
                <a:gridCol w="774086"/>
                <a:gridCol w="774086"/>
                <a:gridCol w="774086"/>
              </a:tblGrid>
              <a:tr h="370840">
                <a:tc>
                  <a:txBody>
                    <a:bodyPr/>
                    <a:lstStyle/>
                    <a:p>
                      <a:pPr algn="ctr"/>
                      <a:r>
                        <a:rPr lang="en-US" altLang="zh-CN"/>
                        <a:t>90</a:t>
                      </a:r>
                      <a:endParaRPr lang="zh-CN" altLang="en-US"/>
                    </a:p>
                  </a:txBody>
                  <a:tcPr/>
                </a:tc>
                <a:tc>
                  <a:txBody>
                    <a:bodyPr/>
                    <a:lstStyle/>
                    <a:p>
                      <a:pPr algn="ctr"/>
                      <a:r>
                        <a:rPr lang="en-US" altLang="zh-CN"/>
                        <a:t>2</a:t>
                      </a:r>
                      <a:endParaRPr lang="zh-CN" altLang="en-US"/>
                    </a:p>
                  </a:txBody>
                  <a:tcPr/>
                </a:tc>
                <a:tc>
                  <a:txBody>
                    <a:bodyPr/>
                    <a:lstStyle/>
                    <a:p>
                      <a:pPr algn="ctr"/>
                      <a:r>
                        <a:rPr lang="en-US" altLang="zh-CN"/>
                        <a:t>10</a:t>
                      </a:r>
                      <a:endParaRPr lang="zh-CN" altLang="en-US"/>
                    </a:p>
                  </a:txBody>
                  <a:tcPr/>
                </a:tc>
                <a:tc>
                  <a:txBody>
                    <a:bodyPr/>
                    <a:lstStyle/>
                    <a:p>
                      <a:pPr algn="ctr"/>
                      <a:r>
                        <a:rPr lang="en-US" altLang="zh-CN"/>
                        <a:t>40</a:t>
                      </a:r>
                      <a:endParaRPr lang="zh-CN" altLang="en-US"/>
                    </a:p>
                  </a:txBody>
                  <a:tcPr/>
                </a:tc>
              </a:tr>
              <a:tr h="370840">
                <a:tc>
                  <a:txBody>
                    <a:bodyPr/>
                    <a:lstStyle/>
                    <a:p>
                      <a:pPr algn="ctr"/>
                      <a:r>
                        <a:rPr lang="en-US" altLang="zh-CN"/>
                        <a:t>60</a:t>
                      </a:r>
                      <a:endParaRPr lang="zh-CN" altLang="en-US"/>
                    </a:p>
                  </a:txBody>
                  <a:tcPr/>
                </a:tc>
                <a:tc>
                  <a:txBody>
                    <a:bodyPr/>
                    <a:lstStyle/>
                    <a:p>
                      <a:pPr algn="ctr"/>
                      <a:r>
                        <a:rPr lang="en-US" altLang="zh-CN"/>
                        <a:t>4</a:t>
                      </a:r>
                      <a:endParaRPr lang="zh-CN" altLang="en-US"/>
                    </a:p>
                  </a:txBody>
                  <a:tcPr/>
                </a:tc>
                <a:tc>
                  <a:txBody>
                    <a:bodyPr/>
                    <a:lstStyle/>
                    <a:p>
                      <a:pPr algn="ctr"/>
                      <a:r>
                        <a:rPr lang="en-US" altLang="zh-CN"/>
                        <a:t>15</a:t>
                      </a:r>
                      <a:endParaRPr lang="zh-CN" altLang="en-US"/>
                    </a:p>
                  </a:txBody>
                  <a:tcPr/>
                </a:tc>
                <a:tc>
                  <a:txBody>
                    <a:bodyPr/>
                    <a:lstStyle/>
                    <a:p>
                      <a:pPr algn="ctr"/>
                      <a:r>
                        <a:rPr lang="en-US" altLang="zh-CN"/>
                        <a:t>45</a:t>
                      </a:r>
                      <a:endParaRPr lang="zh-CN" altLang="en-US"/>
                    </a:p>
                  </a:txBody>
                  <a:tcPr/>
                </a:tc>
              </a:tr>
              <a:tr h="370840">
                <a:tc>
                  <a:txBody>
                    <a:bodyPr/>
                    <a:lstStyle/>
                    <a:p>
                      <a:pPr algn="ctr"/>
                      <a:r>
                        <a:rPr lang="en-US" altLang="zh-CN"/>
                        <a:t>75</a:t>
                      </a:r>
                      <a:endParaRPr lang="zh-CN" altLang="en-US"/>
                    </a:p>
                  </a:txBody>
                  <a:tcPr/>
                </a:tc>
                <a:tc>
                  <a:txBody>
                    <a:bodyPr/>
                    <a:lstStyle/>
                    <a:p>
                      <a:pPr algn="ctr"/>
                      <a:r>
                        <a:rPr lang="en-US" altLang="zh-CN"/>
                        <a:t>3</a:t>
                      </a:r>
                      <a:endParaRPr lang="zh-CN" altLang="en-US"/>
                    </a:p>
                  </a:txBody>
                  <a:tcPr/>
                </a:tc>
                <a:tc>
                  <a:txBody>
                    <a:bodyPr/>
                    <a:lstStyle/>
                    <a:p>
                      <a:pPr algn="ctr"/>
                      <a:r>
                        <a:rPr lang="en-US" altLang="zh-CN"/>
                        <a:t>13</a:t>
                      </a:r>
                      <a:endParaRPr lang="zh-CN" altLang="en-US"/>
                    </a:p>
                  </a:txBody>
                  <a:tcPr/>
                </a:tc>
                <a:tc>
                  <a:txBody>
                    <a:bodyPr/>
                    <a:lstStyle/>
                    <a:p>
                      <a:pPr algn="ctr"/>
                      <a:r>
                        <a:rPr lang="en-US" altLang="zh-CN"/>
                        <a:t>46</a:t>
                      </a:r>
                      <a:endParaRPr lang="zh-CN" altLang="en-US"/>
                    </a:p>
                  </a:txBody>
                  <a:tcPr/>
                </a:tc>
              </a:tr>
            </a:tbl>
          </a:graphicData>
        </a:graphic>
      </p:graphicFrame>
      <p:sp>
        <p:nvSpPr>
          <p:cNvPr id="6" name="文本框 5"/>
          <p:cNvSpPr txBox="1"/>
          <p:nvPr/>
        </p:nvSpPr>
        <p:spPr>
          <a:xfrm>
            <a:off x="343577" y="2862228"/>
            <a:ext cx="763351" cy="369332"/>
          </a:xfrm>
          <a:prstGeom prst="rect">
            <a:avLst/>
          </a:prstGeom>
          <a:noFill/>
        </p:spPr>
        <p:txBody>
          <a:bodyPr wrap="none" rtlCol="0">
            <a:spAutoFit/>
          </a:bodyPr>
          <a:lstStyle/>
          <a:p>
            <a:r>
              <a:rPr kumimoji="1" lang="zh-CN" altLang="en-US"/>
              <a:t>特征</a:t>
            </a:r>
            <a:r>
              <a:rPr kumimoji="1" lang="en-US" altLang="zh-CN"/>
              <a:t>1</a:t>
            </a:r>
            <a:endParaRPr kumimoji="1" lang="zh-CN" altLang="en-US"/>
          </a:p>
        </p:txBody>
      </p:sp>
      <p:sp>
        <p:nvSpPr>
          <p:cNvPr id="7" name="文本框 6"/>
          <p:cNvSpPr txBox="1"/>
          <p:nvPr/>
        </p:nvSpPr>
        <p:spPr>
          <a:xfrm>
            <a:off x="1106928" y="2862228"/>
            <a:ext cx="763351" cy="369332"/>
          </a:xfrm>
          <a:prstGeom prst="rect">
            <a:avLst/>
          </a:prstGeom>
          <a:noFill/>
        </p:spPr>
        <p:txBody>
          <a:bodyPr wrap="none" rtlCol="0">
            <a:spAutoFit/>
          </a:bodyPr>
          <a:lstStyle/>
          <a:p>
            <a:r>
              <a:rPr kumimoji="1" lang="zh-CN" altLang="en-US"/>
              <a:t>特征</a:t>
            </a:r>
            <a:r>
              <a:rPr kumimoji="1" lang="en-US" altLang="zh-CN"/>
              <a:t>2</a:t>
            </a:r>
            <a:endParaRPr kumimoji="1" lang="zh-CN" altLang="en-US"/>
          </a:p>
        </p:txBody>
      </p:sp>
      <p:sp>
        <p:nvSpPr>
          <p:cNvPr id="8" name="文本框 7"/>
          <p:cNvSpPr txBox="1"/>
          <p:nvPr/>
        </p:nvSpPr>
        <p:spPr>
          <a:xfrm>
            <a:off x="1899016" y="2862228"/>
            <a:ext cx="763351" cy="369332"/>
          </a:xfrm>
          <a:prstGeom prst="rect">
            <a:avLst/>
          </a:prstGeom>
          <a:noFill/>
        </p:spPr>
        <p:txBody>
          <a:bodyPr wrap="none" rtlCol="0">
            <a:spAutoFit/>
          </a:bodyPr>
          <a:lstStyle/>
          <a:p>
            <a:r>
              <a:rPr kumimoji="1" lang="zh-CN" altLang="en-US"/>
              <a:t>特征</a:t>
            </a:r>
            <a:r>
              <a:rPr kumimoji="1" lang="en-US" altLang="zh-CN"/>
              <a:t>3</a:t>
            </a:r>
            <a:endParaRPr kumimoji="1" lang="zh-CN" altLang="en-US"/>
          </a:p>
        </p:txBody>
      </p:sp>
      <p:sp>
        <p:nvSpPr>
          <p:cNvPr id="9" name="文本框 8"/>
          <p:cNvSpPr txBox="1"/>
          <p:nvPr/>
        </p:nvSpPr>
        <p:spPr>
          <a:xfrm>
            <a:off x="2647833" y="2862228"/>
            <a:ext cx="763351" cy="369332"/>
          </a:xfrm>
          <a:prstGeom prst="rect">
            <a:avLst/>
          </a:prstGeom>
          <a:noFill/>
        </p:spPr>
        <p:txBody>
          <a:bodyPr wrap="none" rtlCol="0">
            <a:spAutoFit/>
          </a:bodyPr>
          <a:lstStyle/>
          <a:p>
            <a:r>
              <a:rPr kumimoji="1" lang="zh-CN" altLang="en-US"/>
              <a:t>特征</a:t>
            </a:r>
            <a:r>
              <a:rPr kumimoji="1" lang="en-US" altLang="zh-CN"/>
              <a:t>4</a:t>
            </a:r>
            <a:endParaRPr kumimoji="1" lang="zh-CN" altLang="en-US"/>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nvPr>
            </p:nvGraphicFramePr>
            <p:xfrm>
              <a:off x="4847977" y="2939219"/>
              <a:ext cx="3846948" cy="1831595"/>
            </p:xfrm>
            <a:graphic>
              <a:graphicData uri="http://schemas.openxmlformats.org/drawingml/2006/table">
                <a:tbl>
                  <a:tblPr firstRow="1" bandRow="1">
                    <a:tableStyleId>{5940675A-B579-460E-94D1-54222C63F5DA}</a:tableStyleId>
                  </a:tblPr>
                  <a:tblGrid>
                    <a:gridCol w="961737"/>
                    <a:gridCol w="961737"/>
                    <a:gridCol w="961737"/>
                    <a:gridCol w="961737"/>
                  </a:tblGrid>
                  <a:tr h="370840">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90−60</m:t>
                                    </m:r>
                                  </m:num>
                                  <m:den>
                                    <m:r>
                                      <a:rPr lang="en-US" altLang="zh-CN" b="0" i="1">
                                        <a:solidFill>
                                          <a:srgbClr val="FF0000"/>
                                        </a:solidFill>
                                        <a:latin typeface="Cambria Math" charset="0"/>
                                      </a:rPr>
                                      <m:t>90−60</m:t>
                                    </m:r>
                                  </m:den>
                                </m:f>
                              </m:oMath>
                            </m:oMathPara>
                          </a14:m>
                          <a:endParaRPr lang="zh-CN" altLang="en-US"/>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2−2</m:t>
                                    </m:r>
                                  </m:num>
                                  <m:den>
                                    <m:r>
                                      <a:rPr lang="en-US" altLang="zh-CN" b="0" i="1">
                                        <a:solidFill>
                                          <a:srgbClr val="FF0000"/>
                                        </a:solidFill>
                                        <a:latin typeface="Cambria Math" charset="0"/>
                                      </a:rPr>
                                      <m:t>4−2</m:t>
                                    </m:r>
                                  </m:den>
                                </m:f>
                              </m:oMath>
                            </m:oMathPara>
                          </a14:m>
                          <a:endParaRPr lang="zh-CN" altLang="en-US"/>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10−10</m:t>
                                    </m:r>
                                  </m:num>
                                  <m:den>
                                    <m:r>
                                      <a:rPr lang="en-US" altLang="zh-CN" b="0" i="1">
                                        <a:solidFill>
                                          <a:srgbClr val="FF0000"/>
                                        </a:solidFill>
                                        <a:latin typeface="Cambria Math" charset="0"/>
                                      </a:rPr>
                                      <m:t>15−10</m:t>
                                    </m:r>
                                  </m:den>
                                </m:f>
                              </m:oMath>
                            </m:oMathPara>
                          </a14:m>
                          <a:endParaRPr lang="zh-CN" altLang="en-US"/>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40−40</m:t>
                                    </m:r>
                                  </m:num>
                                  <m:den>
                                    <m:r>
                                      <a:rPr lang="en-US" altLang="zh-CN" b="0" i="1">
                                        <a:solidFill>
                                          <a:srgbClr val="FF0000"/>
                                        </a:solidFill>
                                        <a:latin typeface="Cambria Math" charset="0"/>
                                      </a:rPr>
                                      <m:t>46−40</m:t>
                                    </m:r>
                                  </m:den>
                                </m:f>
                              </m:oMath>
                            </m:oMathPara>
                          </a14:m>
                          <a:endParaRPr lang="zh-CN" altLang="en-US"/>
                        </a:p>
                      </a:txBody>
                      <a:tcPr/>
                    </a:tc>
                  </a:tr>
                  <a:tr h="370840">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60−60</m:t>
                                    </m:r>
                                  </m:num>
                                  <m:den>
                                    <m:r>
                                      <a:rPr lang="en-US" altLang="zh-CN" b="0" i="1">
                                        <a:solidFill>
                                          <a:srgbClr val="FF0000"/>
                                        </a:solidFill>
                                        <a:latin typeface="Cambria Math" charset="0"/>
                                      </a:rPr>
                                      <m:t>90−60</m:t>
                                    </m:r>
                                  </m:den>
                                </m:f>
                              </m:oMath>
                            </m:oMathPara>
                          </a14:m>
                          <a:endParaRPr lang="zh-CN" altLang="en-US"/>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4−2</m:t>
                                    </m:r>
                                  </m:num>
                                  <m:den>
                                    <m:r>
                                      <a:rPr lang="en-US" altLang="zh-CN" b="0" i="1">
                                        <a:solidFill>
                                          <a:srgbClr val="FF0000"/>
                                        </a:solidFill>
                                        <a:latin typeface="Cambria Math" charset="0"/>
                                      </a:rPr>
                                      <m:t>4−2</m:t>
                                    </m:r>
                                  </m:den>
                                </m:f>
                              </m:oMath>
                            </m:oMathPara>
                          </a14:m>
                          <a:endParaRPr lang="zh-CN" altLang="en-US"/>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15−10</m:t>
                                    </m:r>
                                  </m:num>
                                  <m:den>
                                    <m:r>
                                      <a:rPr lang="en-US" altLang="zh-CN" b="0" i="1">
                                        <a:solidFill>
                                          <a:srgbClr val="FF0000"/>
                                        </a:solidFill>
                                        <a:latin typeface="Cambria Math" charset="0"/>
                                      </a:rPr>
                                      <m:t>15−10</m:t>
                                    </m:r>
                                  </m:den>
                                </m:f>
                              </m:oMath>
                            </m:oMathPara>
                          </a14:m>
                          <a:endParaRPr lang="zh-CN" altLang="en-US"/>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45−40</m:t>
                                    </m:r>
                                  </m:num>
                                  <m:den>
                                    <m:r>
                                      <a:rPr lang="en-US" altLang="zh-CN" b="0" i="1">
                                        <a:solidFill>
                                          <a:srgbClr val="FF0000"/>
                                        </a:solidFill>
                                        <a:latin typeface="Cambria Math" charset="0"/>
                                      </a:rPr>
                                      <m:t>46−40</m:t>
                                    </m:r>
                                  </m:den>
                                </m:f>
                              </m:oMath>
                            </m:oMathPara>
                          </a14:m>
                          <a:endParaRPr lang="zh-CN" altLang="en-US"/>
                        </a:p>
                      </a:txBody>
                      <a:tcPr/>
                    </a:tc>
                  </a:tr>
                  <a:tr h="370840">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75−60</m:t>
                                    </m:r>
                                  </m:num>
                                  <m:den>
                                    <m:r>
                                      <a:rPr lang="en-US" altLang="zh-CN" b="0" i="1">
                                        <a:solidFill>
                                          <a:srgbClr val="FF0000"/>
                                        </a:solidFill>
                                        <a:latin typeface="Cambria Math" charset="0"/>
                                      </a:rPr>
                                      <m:t>90−60</m:t>
                                    </m:r>
                                  </m:den>
                                </m:f>
                              </m:oMath>
                            </m:oMathPara>
                          </a14:m>
                          <a:endParaRPr lang="zh-CN" altLang="en-US"/>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3−2</m:t>
                                    </m:r>
                                  </m:num>
                                  <m:den>
                                    <m:r>
                                      <a:rPr lang="en-US" altLang="zh-CN" b="0" i="1">
                                        <a:solidFill>
                                          <a:srgbClr val="FF0000"/>
                                        </a:solidFill>
                                        <a:latin typeface="Cambria Math" charset="0"/>
                                      </a:rPr>
                                      <m:t>4−2</m:t>
                                    </m:r>
                                  </m:den>
                                </m:f>
                              </m:oMath>
                            </m:oMathPara>
                          </a14:m>
                          <a:endParaRPr lang="zh-CN" altLang="en-US"/>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13−10</m:t>
                                    </m:r>
                                  </m:num>
                                  <m:den>
                                    <m:r>
                                      <a:rPr lang="en-US" altLang="zh-CN" b="0" i="1">
                                        <a:solidFill>
                                          <a:srgbClr val="FF0000"/>
                                        </a:solidFill>
                                        <a:latin typeface="Cambria Math" charset="0"/>
                                      </a:rPr>
                                      <m:t>15−10</m:t>
                                    </m:r>
                                  </m:den>
                                </m:f>
                              </m:oMath>
                            </m:oMathPara>
                          </a14:m>
                          <a:endParaRPr lang="zh-CN" altLang="en-US"/>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altLang="zh-CN" i="1">
                                        <a:latin typeface="Cambria Math" charset="0"/>
                                      </a:rPr>
                                    </m:ctrlPr>
                                  </m:fPr>
                                  <m:num>
                                    <m:r>
                                      <a:rPr lang="en-US" altLang="zh-CN" b="0" i="1">
                                        <a:latin typeface="Cambria Math" charset="0"/>
                                      </a:rPr>
                                      <m:t>46−40</m:t>
                                    </m:r>
                                  </m:num>
                                  <m:den>
                                    <m:r>
                                      <a:rPr lang="en-US" altLang="zh-CN" b="0" i="1">
                                        <a:solidFill>
                                          <a:srgbClr val="FF0000"/>
                                        </a:solidFill>
                                        <a:latin typeface="Cambria Math" charset="0"/>
                                      </a:rPr>
                                      <m:t>46−40</m:t>
                                    </m:r>
                                  </m:den>
                                </m:f>
                              </m:oMath>
                            </m:oMathPara>
                          </a14:m>
                          <a:endParaRPr lang="zh-CN" altLang="en-US"/>
                        </a:p>
                      </a:txBody>
                      <a:tcPr/>
                    </a:tc>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1687625147"/>
                  </p:ext>
                </p:extLst>
              </p:nvPr>
            </p:nvGraphicFramePr>
            <p:xfrm>
              <a:off x="4847977" y="2939219"/>
              <a:ext cx="3846948" cy="1831595"/>
            </p:xfrm>
            <a:graphic>
              <a:graphicData uri="http://schemas.openxmlformats.org/drawingml/2006/table">
                <a:tbl>
                  <a:tblPr firstRow="1" bandRow="1">
                    <a:tableStyleId>{5940675A-B579-460E-94D1-54222C63F5DA}</a:tableStyleId>
                  </a:tblPr>
                  <a:tblGrid>
                    <a:gridCol w="961737"/>
                    <a:gridCol w="961737"/>
                    <a:gridCol w="961737"/>
                    <a:gridCol w="961737"/>
                  </a:tblGrid>
                  <a:tr h="606870">
                    <a:tc>
                      <a:txBody>
                        <a:bodyPr/>
                        <a:lstStyle/>
                        <a:p>
                          <a:endParaRPr lang="zh-CN"/>
                        </a:p>
                      </a:txBody>
                      <a:tcPr>
                        <a:blipFill rotWithShape="0">
                          <a:blip r:embed="rId3"/>
                          <a:stretch>
                            <a:fillRect l="-633" t="-1000" r="-301266" b="-203000"/>
                          </a:stretch>
                        </a:blipFill>
                      </a:tcPr>
                    </a:tc>
                    <a:tc>
                      <a:txBody>
                        <a:bodyPr/>
                        <a:lstStyle/>
                        <a:p>
                          <a:endParaRPr lang="zh-CN"/>
                        </a:p>
                      </a:txBody>
                      <a:tcPr>
                        <a:blipFill rotWithShape="0">
                          <a:blip r:embed="rId3"/>
                          <a:stretch>
                            <a:fillRect l="-100633" t="-1000" r="-201266" b="-203000"/>
                          </a:stretch>
                        </a:blipFill>
                      </a:tcPr>
                    </a:tc>
                    <a:tc>
                      <a:txBody>
                        <a:bodyPr/>
                        <a:lstStyle/>
                        <a:p>
                          <a:endParaRPr lang="zh-CN"/>
                        </a:p>
                      </a:txBody>
                      <a:tcPr>
                        <a:blipFill rotWithShape="0">
                          <a:blip r:embed="rId3"/>
                          <a:stretch>
                            <a:fillRect l="-200633" t="-1000" r="-101266" b="-203000"/>
                          </a:stretch>
                        </a:blipFill>
                      </a:tcPr>
                    </a:tc>
                    <a:tc>
                      <a:txBody>
                        <a:bodyPr/>
                        <a:lstStyle/>
                        <a:p>
                          <a:endParaRPr lang="zh-CN"/>
                        </a:p>
                      </a:txBody>
                      <a:tcPr>
                        <a:blipFill rotWithShape="0">
                          <a:blip r:embed="rId3"/>
                          <a:stretch>
                            <a:fillRect l="-300633" t="-1000" r="-1266" b="-203000"/>
                          </a:stretch>
                        </a:blipFill>
                      </a:tcPr>
                    </a:tc>
                  </a:tr>
                  <a:tr h="612394">
                    <a:tc>
                      <a:txBody>
                        <a:bodyPr/>
                        <a:lstStyle/>
                        <a:p>
                          <a:endParaRPr lang="zh-CN"/>
                        </a:p>
                      </a:txBody>
                      <a:tcPr>
                        <a:blipFill rotWithShape="0">
                          <a:blip r:embed="rId3"/>
                          <a:stretch>
                            <a:fillRect l="-633" t="-101000" r="-301266" b="-103000"/>
                          </a:stretch>
                        </a:blipFill>
                      </a:tcPr>
                    </a:tc>
                    <a:tc>
                      <a:txBody>
                        <a:bodyPr/>
                        <a:lstStyle/>
                        <a:p>
                          <a:endParaRPr lang="zh-CN"/>
                        </a:p>
                      </a:txBody>
                      <a:tcPr>
                        <a:blipFill rotWithShape="0">
                          <a:blip r:embed="rId3"/>
                          <a:stretch>
                            <a:fillRect l="-100633" t="-101000" r="-201266" b="-103000"/>
                          </a:stretch>
                        </a:blipFill>
                      </a:tcPr>
                    </a:tc>
                    <a:tc>
                      <a:txBody>
                        <a:bodyPr/>
                        <a:lstStyle/>
                        <a:p>
                          <a:endParaRPr lang="zh-CN"/>
                        </a:p>
                      </a:txBody>
                      <a:tcPr>
                        <a:blipFill rotWithShape="0">
                          <a:blip r:embed="rId3"/>
                          <a:stretch>
                            <a:fillRect l="-200633" t="-101000" r="-101266" b="-103000"/>
                          </a:stretch>
                        </a:blipFill>
                      </a:tcPr>
                    </a:tc>
                    <a:tc>
                      <a:txBody>
                        <a:bodyPr/>
                        <a:lstStyle/>
                        <a:p>
                          <a:endParaRPr lang="zh-CN"/>
                        </a:p>
                      </a:txBody>
                      <a:tcPr>
                        <a:blipFill rotWithShape="0">
                          <a:blip r:embed="rId3"/>
                          <a:stretch>
                            <a:fillRect l="-300633" t="-101000" r="-1266" b="-103000"/>
                          </a:stretch>
                        </a:blipFill>
                      </a:tcPr>
                    </a:tc>
                  </a:tr>
                  <a:tr h="612331">
                    <a:tc>
                      <a:txBody>
                        <a:bodyPr/>
                        <a:lstStyle/>
                        <a:p>
                          <a:endParaRPr lang="zh-CN"/>
                        </a:p>
                      </a:txBody>
                      <a:tcPr>
                        <a:blipFill rotWithShape="0">
                          <a:blip r:embed="rId3"/>
                          <a:stretch>
                            <a:fillRect l="-633" t="-199010" r="-301266" b="-1980"/>
                          </a:stretch>
                        </a:blipFill>
                      </a:tcPr>
                    </a:tc>
                    <a:tc>
                      <a:txBody>
                        <a:bodyPr/>
                        <a:lstStyle/>
                        <a:p>
                          <a:endParaRPr lang="zh-CN"/>
                        </a:p>
                      </a:txBody>
                      <a:tcPr>
                        <a:blipFill rotWithShape="0">
                          <a:blip r:embed="rId3"/>
                          <a:stretch>
                            <a:fillRect l="-100633" t="-199010" r="-201266" b="-1980"/>
                          </a:stretch>
                        </a:blipFill>
                      </a:tcPr>
                    </a:tc>
                    <a:tc>
                      <a:txBody>
                        <a:bodyPr/>
                        <a:lstStyle/>
                        <a:p>
                          <a:endParaRPr lang="zh-CN"/>
                        </a:p>
                      </a:txBody>
                      <a:tcPr>
                        <a:blipFill rotWithShape="0">
                          <a:blip r:embed="rId3"/>
                          <a:stretch>
                            <a:fillRect l="-200633" t="-199010" r="-101266" b="-1980"/>
                          </a:stretch>
                        </a:blipFill>
                      </a:tcPr>
                    </a:tc>
                    <a:tc>
                      <a:txBody>
                        <a:bodyPr/>
                        <a:lstStyle/>
                        <a:p>
                          <a:endParaRPr lang="zh-CN"/>
                        </a:p>
                      </a:txBody>
                      <a:tcPr>
                        <a:blipFill rotWithShape="0">
                          <a:blip r:embed="rId3"/>
                          <a:stretch>
                            <a:fillRect l="-300633" t="-199010" r="-1266" b="-1980"/>
                          </a:stretch>
                        </a:blipFill>
                      </a:tcPr>
                    </a:tc>
                  </a:tr>
                </a:tbl>
              </a:graphicData>
            </a:graphic>
          </p:graphicFrame>
        </mc:Fallback>
      </mc:AlternateContent>
      <p:sp>
        <p:nvSpPr>
          <p:cNvPr id="11" name="文本框 10"/>
          <p:cNvSpPr txBox="1"/>
          <p:nvPr/>
        </p:nvSpPr>
        <p:spPr>
          <a:xfrm>
            <a:off x="4956717" y="2492896"/>
            <a:ext cx="763351" cy="369332"/>
          </a:xfrm>
          <a:prstGeom prst="rect">
            <a:avLst/>
          </a:prstGeom>
          <a:noFill/>
        </p:spPr>
        <p:txBody>
          <a:bodyPr wrap="none" rtlCol="0">
            <a:spAutoFit/>
          </a:bodyPr>
          <a:lstStyle/>
          <a:p>
            <a:r>
              <a:rPr kumimoji="1" lang="zh-CN" altLang="en-US"/>
              <a:t>特征</a:t>
            </a:r>
            <a:r>
              <a:rPr kumimoji="1" lang="en-US" altLang="zh-CN"/>
              <a:t>1</a:t>
            </a:r>
            <a:endParaRPr kumimoji="1" lang="zh-CN" altLang="en-US"/>
          </a:p>
        </p:txBody>
      </p:sp>
      <p:sp>
        <p:nvSpPr>
          <p:cNvPr id="12" name="文本框 11"/>
          <p:cNvSpPr txBox="1"/>
          <p:nvPr/>
        </p:nvSpPr>
        <p:spPr>
          <a:xfrm>
            <a:off x="5878452" y="2492896"/>
            <a:ext cx="763351" cy="369332"/>
          </a:xfrm>
          <a:prstGeom prst="rect">
            <a:avLst/>
          </a:prstGeom>
          <a:noFill/>
        </p:spPr>
        <p:txBody>
          <a:bodyPr wrap="none" rtlCol="0">
            <a:spAutoFit/>
          </a:bodyPr>
          <a:lstStyle/>
          <a:p>
            <a:r>
              <a:rPr kumimoji="1" lang="zh-CN" altLang="en-US"/>
              <a:t>特征</a:t>
            </a:r>
            <a:r>
              <a:rPr kumimoji="1" lang="en-US" altLang="zh-CN"/>
              <a:t>2</a:t>
            </a:r>
            <a:endParaRPr kumimoji="1" lang="zh-CN" altLang="en-US"/>
          </a:p>
        </p:txBody>
      </p:sp>
      <p:sp>
        <p:nvSpPr>
          <p:cNvPr id="13" name="文本框 12"/>
          <p:cNvSpPr txBox="1"/>
          <p:nvPr/>
        </p:nvSpPr>
        <p:spPr>
          <a:xfrm>
            <a:off x="6857744" y="2492896"/>
            <a:ext cx="763351" cy="369332"/>
          </a:xfrm>
          <a:prstGeom prst="rect">
            <a:avLst/>
          </a:prstGeom>
          <a:noFill/>
        </p:spPr>
        <p:txBody>
          <a:bodyPr wrap="none" rtlCol="0">
            <a:spAutoFit/>
          </a:bodyPr>
          <a:lstStyle/>
          <a:p>
            <a:r>
              <a:rPr kumimoji="1" lang="zh-CN" altLang="en-US"/>
              <a:t>特征</a:t>
            </a:r>
            <a:r>
              <a:rPr kumimoji="1" lang="en-US" altLang="zh-CN"/>
              <a:t>3</a:t>
            </a:r>
            <a:endParaRPr kumimoji="1" lang="zh-CN" altLang="en-US"/>
          </a:p>
        </p:txBody>
      </p:sp>
      <p:sp>
        <p:nvSpPr>
          <p:cNvPr id="14" name="文本框 13"/>
          <p:cNvSpPr txBox="1"/>
          <p:nvPr/>
        </p:nvSpPr>
        <p:spPr>
          <a:xfrm>
            <a:off x="7837037" y="2492896"/>
            <a:ext cx="763351" cy="369332"/>
          </a:xfrm>
          <a:prstGeom prst="rect">
            <a:avLst/>
          </a:prstGeom>
          <a:noFill/>
        </p:spPr>
        <p:txBody>
          <a:bodyPr wrap="none" rtlCol="0">
            <a:spAutoFit/>
          </a:bodyPr>
          <a:lstStyle/>
          <a:p>
            <a:r>
              <a:rPr kumimoji="1" lang="zh-CN" altLang="en-US"/>
              <a:t>特征</a:t>
            </a:r>
            <a:r>
              <a:rPr kumimoji="1" lang="en-US" altLang="zh-CN"/>
              <a:t>4</a:t>
            </a:r>
            <a:endParaRPr kumimoji="1" lang="zh-CN" altLang="en-US"/>
          </a:p>
        </p:txBody>
      </p:sp>
      <p:sp>
        <p:nvSpPr>
          <p:cNvPr id="17" name="右箭头 16"/>
          <p:cNvSpPr/>
          <p:nvPr/>
        </p:nvSpPr>
        <p:spPr bwMode="auto">
          <a:xfrm>
            <a:off x="3675897" y="3605735"/>
            <a:ext cx="907367" cy="498561"/>
          </a:xfrm>
          <a:prstGeom prst="rightArrow">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3" name="文本框 2"/>
          <p:cNvSpPr txBox="1"/>
          <p:nvPr/>
        </p:nvSpPr>
        <p:spPr>
          <a:xfrm>
            <a:off x="4716016" y="5013176"/>
            <a:ext cx="4320480" cy="646331"/>
          </a:xfrm>
          <a:prstGeom prst="rect">
            <a:avLst/>
          </a:prstGeom>
          <a:noFill/>
        </p:spPr>
        <p:txBody>
          <a:bodyPr wrap="square" rtlCol="0">
            <a:spAutoFit/>
          </a:bodyPr>
          <a:lstStyle/>
          <a:p>
            <a:r>
              <a:rPr kumimoji="1" lang="zh-CN" altLang="en-US"/>
              <a:t>注：里面是第一步，还需要第二步乘以</a:t>
            </a:r>
            <a:r>
              <a:rPr kumimoji="1" lang="en-US" altLang="zh-CN"/>
              <a:t>(1-0)+0</a:t>
            </a:r>
            <a:endParaRPr kumimoji="1" lang="zh-CN" altLang="en-US"/>
          </a:p>
        </p:txBody>
      </p:sp>
    </p:spTree>
    <p:extLst>
      <p:ext uri="{BB962C8B-B14F-4D97-AF65-F5344CB8AC3E}">
        <p14:creationId xmlns:p14="http://schemas.microsoft.com/office/powerpoint/2010/main" val="856165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7624" y="3212976"/>
            <a:ext cx="7226978" cy="461665"/>
          </a:xfrm>
          <a:prstGeom prst="rect">
            <a:avLst/>
          </a:prstGeom>
          <a:noFill/>
        </p:spPr>
        <p:txBody>
          <a:bodyPr wrap="none" rtlCol="0">
            <a:spAutoFit/>
          </a:bodyPr>
          <a:lstStyle/>
          <a:p>
            <a:r>
              <a:rPr kumimoji="1" lang="en-US" altLang="zh-CN" sz="2400"/>
              <a:t>sklearn</a:t>
            </a:r>
            <a:r>
              <a:rPr kumimoji="1" lang="zh-CN" altLang="en-US" sz="2400"/>
              <a:t>归一化</a:t>
            </a:r>
            <a:r>
              <a:rPr kumimoji="1" lang="en-US" altLang="zh-CN" sz="2400"/>
              <a:t>API:  </a:t>
            </a:r>
            <a:r>
              <a:rPr lang="en-US" altLang="zh-CN" sz="2400"/>
              <a:t>sklearn.preprocessing.</a:t>
            </a:r>
            <a:r>
              <a:rPr lang="en-US" altLang="zh-CN" sz="2400">
                <a:solidFill>
                  <a:srgbClr val="FF0000"/>
                </a:solidFill>
              </a:rPr>
              <a:t>MinMaxScaler</a:t>
            </a:r>
            <a:endParaRPr kumimoji="1" lang="zh-CN" altLang="en-US" sz="2400">
              <a:solidFill>
                <a:srgbClr val="FF0000"/>
              </a:solidFill>
            </a:endParaRPr>
          </a:p>
        </p:txBody>
      </p:sp>
      <p:sp>
        <p:nvSpPr>
          <p:cNvPr id="5" name="文本框 4"/>
          <p:cNvSpPr txBox="1"/>
          <p:nvPr/>
        </p:nvSpPr>
        <p:spPr>
          <a:xfrm>
            <a:off x="3347864" y="1052736"/>
            <a:ext cx="2795958" cy="523220"/>
          </a:xfrm>
          <a:prstGeom prst="rect">
            <a:avLst/>
          </a:prstGeom>
          <a:noFill/>
        </p:spPr>
        <p:txBody>
          <a:bodyPr wrap="none" rtlCol="0">
            <a:spAutoFit/>
          </a:bodyPr>
          <a:lstStyle/>
          <a:p>
            <a:r>
              <a:rPr kumimoji="1" lang="en-US" altLang="zh-CN" sz="2800">
                <a:solidFill>
                  <a:schemeClr val="accent6">
                    <a:lumMod val="75000"/>
                  </a:schemeClr>
                </a:solidFill>
              </a:rPr>
              <a:t>sklearn</a:t>
            </a:r>
            <a:r>
              <a:rPr kumimoji="1" lang="zh-CN" altLang="en-US" sz="2800">
                <a:solidFill>
                  <a:schemeClr val="accent6">
                    <a:lumMod val="75000"/>
                  </a:schemeClr>
                </a:solidFill>
              </a:rPr>
              <a:t>归一化</a:t>
            </a:r>
            <a:r>
              <a:rPr kumimoji="1" lang="en-US" altLang="zh-CN" sz="2800">
                <a:solidFill>
                  <a:schemeClr val="accent6">
                    <a:lumMod val="75000"/>
                  </a:schemeClr>
                </a:solidFill>
              </a:rPr>
              <a:t>API</a:t>
            </a:r>
            <a:endParaRPr kumimoji="1" lang="zh-CN" altLang="en-US" sz="2800">
              <a:solidFill>
                <a:schemeClr val="accent6">
                  <a:lumMod val="75000"/>
                </a:schemeClr>
              </a:solidFill>
            </a:endParaRPr>
          </a:p>
        </p:txBody>
      </p:sp>
    </p:spTree>
    <p:extLst>
      <p:ext uri="{BB962C8B-B14F-4D97-AF65-F5344CB8AC3E}">
        <p14:creationId xmlns:p14="http://schemas.microsoft.com/office/powerpoint/2010/main" val="16007827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19872" y="836712"/>
            <a:ext cx="2983830" cy="523220"/>
          </a:xfrm>
          <a:prstGeom prst="rect">
            <a:avLst/>
          </a:prstGeom>
        </p:spPr>
        <p:txBody>
          <a:bodyPr wrap="none">
            <a:spAutoFit/>
          </a:bodyPr>
          <a:lstStyle/>
          <a:p>
            <a:r>
              <a:rPr lang="en-US" altLang="zh-CN" sz="2800">
                <a:solidFill>
                  <a:schemeClr val="accent6">
                    <a:lumMod val="75000"/>
                  </a:schemeClr>
                </a:solidFill>
              </a:rPr>
              <a:t>MinMaxScaler</a:t>
            </a:r>
            <a:r>
              <a:rPr lang="zh-CN" altLang="en-US" sz="2800">
                <a:solidFill>
                  <a:schemeClr val="accent6">
                    <a:lumMod val="75000"/>
                  </a:schemeClr>
                </a:solidFill>
              </a:rPr>
              <a:t>语法</a:t>
            </a:r>
            <a:endParaRPr lang="en-US" altLang="zh-CN" sz="2800">
              <a:solidFill>
                <a:schemeClr val="accent6">
                  <a:lumMod val="75000"/>
                </a:schemeClr>
              </a:solidFill>
            </a:endParaRPr>
          </a:p>
        </p:txBody>
      </p:sp>
      <p:sp>
        <p:nvSpPr>
          <p:cNvPr id="5" name="文本框 4"/>
          <p:cNvSpPr txBox="1"/>
          <p:nvPr/>
        </p:nvSpPr>
        <p:spPr>
          <a:xfrm>
            <a:off x="1835696" y="1772816"/>
            <a:ext cx="6552728" cy="830997"/>
          </a:xfrm>
          <a:prstGeom prst="rect">
            <a:avLst/>
          </a:prstGeom>
          <a:noFill/>
        </p:spPr>
        <p:txBody>
          <a:bodyPr wrap="square" rtlCol="0">
            <a:spAutoFit/>
          </a:bodyPr>
          <a:lstStyle/>
          <a:p>
            <a:pPr marL="285750" indent="-285750">
              <a:buFont typeface="Arial" charset="0"/>
              <a:buChar char="•"/>
            </a:pPr>
            <a:r>
              <a:rPr lang="en-US" altLang="zh-CN" sz="2400"/>
              <a:t>MinMaxScalar</a:t>
            </a:r>
            <a:r>
              <a:rPr lang="en-US" altLang="zh-CN" sz="2400" smtClean="0"/>
              <a:t>(feature_range=(0,1)</a:t>
            </a:r>
            <a:r>
              <a:rPr lang="mr-IN" altLang="zh-CN" sz="2400" smtClean="0"/>
              <a:t>…</a:t>
            </a:r>
            <a:r>
              <a:rPr lang="en-US" altLang="zh-CN" sz="2400" smtClean="0"/>
              <a:t>)</a:t>
            </a:r>
          </a:p>
          <a:p>
            <a:pPr marL="742950" lvl="1" indent="-285750">
              <a:buFont typeface="Arial" charset="0"/>
              <a:buChar char="•"/>
            </a:pPr>
            <a:r>
              <a:rPr lang="zh-CN" altLang="en-US" sz="2400"/>
              <a:t>每个特征缩放到给定范围</a:t>
            </a:r>
            <a:r>
              <a:rPr lang="en-US" altLang="zh-CN" sz="2400"/>
              <a:t>(</a:t>
            </a:r>
            <a:r>
              <a:rPr lang="zh-CN" altLang="en-US" sz="2400"/>
              <a:t>默认</a:t>
            </a:r>
            <a:r>
              <a:rPr lang="en-US" altLang="zh-CN" sz="2400"/>
              <a:t>[0,1])</a:t>
            </a:r>
            <a:endParaRPr lang="en-US" altLang="zh-CN" sz="2400" dirty="0" smtClean="0"/>
          </a:p>
        </p:txBody>
      </p:sp>
      <p:sp>
        <p:nvSpPr>
          <p:cNvPr id="6" name="文本框 5"/>
          <p:cNvSpPr txBox="1"/>
          <p:nvPr/>
        </p:nvSpPr>
        <p:spPr>
          <a:xfrm>
            <a:off x="2363551" y="2603813"/>
            <a:ext cx="6190990" cy="1846659"/>
          </a:xfrm>
          <a:prstGeom prst="rect">
            <a:avLst/>
          </a:prstGeom>
          <a:noFill/>
        </p:spPr>
        <p:txBody>
          <a:bodyPr wrap="none" rtlCol="0">
            <a:spAutoFit/>
          </a:bodyPr>
          <a:lstStyle/>
          <a:p>
            <a:pPr marL="285750" indent="-285750">
              <a:buFont typeface="Arial" charset="0"/>
              <a:buChar char="•"/>
            </a:pPr>
            <a:r>
              <a:rPr lang="en-US" altLang="zh-CN" sz="2000"/>
              <a:t>MinMaxScalar</a:t>
            </a:r>
            <a:r>
              <a:rPr kumimoji="1" lang="en-US" altLang="zh-CN" sz="2000" smtClean="0"/>
              <a:t>.</a:t>
            </a:r>
            <a:r>
              <a:rPr kumimoji="1" lang="en-US" altLang="zh-CN" sz="2000" smtClean="0">
                <a:solidFill>
                  <a:srgbClr val="FF0000"/>
                </a:solidFill>
              </a:rPr>
              <a:t>fit_transform</a:t>
            </a:r>
            <a:r>
              <a:rPr kumimoji="1" lang="en-US" altLang="zh-CN" sz="2000" smtClean="0"/>
              <a:t>(X)       </a:t>
            </a:r>
          </a:p>
          <a:p>
            <a:pPr marL="742950" lvl="1" indent="-285750">
              <a:buFont typeface="Arial" charset="0"/>
              <a:buChar char="•"/>
            </a:pPr>
            <a:r>
              <a:rPr kumimoji="1" lang="en-US" altLang="zh-CN" sz="2000" smtClean="0"/>
              <a:t>X:numpy array</a:t>
            </a:r>
            <a:r>
              <a:rPr kumimoji="1" lang="zh-CN" altLang="en-US" sz="2000"/>
              <a:t>格式</a:t>
            </a:r>
            <a:r>
              <a:rPr kumimoji="1" lang="zh-CN" altLang="en-US" sz="2000" smtClean="0"/>
              <a:t>的数据</a:t>
            </a:r>
            <a:r>
              <a:rPr kumimoji="1" lang="en-US" altLang="zh-CN" sz="2000" smtClean="0"/>
              <a:t>[n_samples,n_features]</a:t>
            </a:r>
            <a:endParaRPr kumimoji="1" lang="en-US" altLang="zh-CN" sz="2000">
              <a:solidFill>
                <a:srgbClr val="FF0000"/>
              </a:solidFill>
            </a:endParaRPr>
          </a:p>
          <a:p>
            <a:pPr marL="742950" lvl="1" indent="-285750">
              <a:buFont typeface="Arial" charset="0"/>
              <a:buChar char="•"/>
            </a:pPr>
            <a:r>
              <a:rPr kumimoji="1" lang="zh-CN" altLang="en-US" sz="2000" smtClean="0"/>
              <a:t>返回值：转换后的形状相同的</a:t>
            </a:r>
            <a:r>
              <a:rPr kumimoji="1" lang="en-US" altLang="zh-CN" sz="2000" smtClean="0"/>
              <a:t>array</a:t>
            </a:r>
            <a:endParaRPr kumimoji="1" lang="en-US" altLang="zh-CN" smtClean="0"/>
          </a:p>
          <a:p>
            <a:pPr marL="342900" indent="-342900">
              <a:buFont typeface="+mj-lt"/>
              <a:buAutoNum type="arabicPeriod"/>
            </a:pPr>
            <a:endParaRPr kumimoji="1" lang="en-US" altLang="zh-CN"/>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679860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843808" y="836712"/>
            <a:ext cx="3690218" cy="5400844"/>
          </a:xfrm>
          <a:prstGeom prst="rect">
            <a:avLst/>
          </a:prstGeom>
        </p:spPr>
      </p:pic>
    </p:spTree>
    <p:extLst>
      <p:ext uri="{BB962C8B-B14F-4D97-AF65-F5344CB8AC3E}">
        <p14:creationId xmlns:p14="http://schemas.microsoft.com/office/powerpoint/2010/main" val="538789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3848" y="2492896"/>
            <a:ext cx="2696507" cy="923330"/>
          </a:xfrm>
          <a:prstGeom prst="rect">
            <a:avLst/>
          </a:prstGeom>
          <a:noFill/>
        </p:spPr>
        <p:txBody>
          <a:bodyPr wrap="none" rtlCol="0">
            <a:spAutoFit/>
          </a:bodyPr>
          <a:lstStyle/>
          <a:p>
            <a:r>
              <a:rPr kumimoji="1" lang="en-US" altLang="zh-CN"/>
              <a:t>1</a:t>
            </a:r>
            <a:r>
              <a:rPr kumimoji="1" lang="zh-CN" altLang="en-US"/>
              <a:t>、实例化</a:t>
            </a:r>
            <a:r>
              <a:rPr lang="en-US" altLang="zh-CN"/>
              <a:t>MinMaxScalar</a:t>
            </a:r>
            <a:endParaRPr kumimoji="1" lang="en-US" altLang="zh-CN"/>
          </a:p>
          <a:p>
            <a:endParaRPr kumimoji="1" lang="en-US" altLang="zh-CN"/>
          </a:p>
          <a:p>
            <a:r>
              <a:rPr kumimoji="1" lang="en-US" altLang="zh-CN"/>
              <a:t>2</a:t>
            </a:r>
            <a:r>
              <a:rPr kumimoji="1" lang="zh-CN" altLang="en-US"/>
              <a:t>、通过</a:t>
            </a:r>
            <a:r>
              <a:rPr kumimoji="1" lang="en-US" altLang="zh-CN"/>
              <a:t>fit_transform</a:t>
            </a:r>
            <a:r>
              <a:rPr kumimoji="1" lang="zh-CN" altLang="en-US"/>
              <a:t>转换</a:t>
            </a:r>
          </a:p>
        </p:txBody>
      </p:sp>
      <p:sp>
        <p:nvSpPr>
          <p:cNvPr id="5" name="文本框 4"/>
          <p:cNvSpPr txBox="1"/>
          <p:nvPr/>
        </p:nvSpPr>
        <p:spPr>
          <a:xfrm>
            <a:off x="3562086" y="836712"/>
            <a:ext cx="1980029" cy="523220"/>
          </a:xfrm>
          <a:prstGeom prst="rect">
            <a:avLst/>
          </a:prstGeom>
          <a:noFill/>
        </p:spPr>
        <p:txBody>
          <a:bodyPr wrap="none" rtlCol="0">
            <a:spAutoFit/>
          </a:bodyPr>
          <a:lstStyle/>
          <a:p>
            <a:r>
              <a:rPr kumimoji="1" lang="zh-CN" altLang="en-US" sz="2800">
                <a:solidFill>
                  <a:schemeClr val="accent6">
                    <a:lumMod val="75000"/>
                  </a:schemeClr>
                </a:solidFill>
              </a:rPr>
              <a:t>归一化步骤</a:t>
            </a:r>
          </a:p>
        </p:txBody>
      </p:sp>
      <p:sp>
        <p:nvSpPr>
          <p:cNvPr id="6" name="文本框 5"/>
          <p:cNvSpPr txBox="1"/>
          <p:nvPr/>
        </p:nvSpPr>
        <p:spPr>
          <a:xfrm>
            <a:off x="3828985" y="4365104"/>
            <a:ext cx="1446230" cy="923330"/>
          </a:xfrm>
          <a:prstGeom prst="rect">
            <a:avLst/>
          </a:prstGeom>
          <a:noFill/>
        </p:spPr>
        <p:txBody>
          <a:bodyPr wrap="none" rtlCol="0">
            <a:spAutoFit/>
          </a:bodyPr>
          <a:lstStyle/>
          <a:p>
            <a:r>
              <a:rPr kumimoji="1" lang="en-US" altLang="zh-CN"/>
              <a:t>[[90,2,10,40],</a:t>
            </a:r>
          </a:p>
          <a:p>
            <a:r>
              <a:rPr kumimoji="1" lang="en-US" altLang="zh-CN"/>
              <a:t>[60,4,15,45],</a:t>
            </a:r>
          </a:p>
          <a:p>
            <a:r>
              <a:rPr kumimoji="1" lang="en-US" altLang="zh-CN"/>
              <a:t>[75,3,13,46]]</a:t>
            </a:r>
            <a:endParaRPr kumimoji="1" lang="zh-CN" altLang="en-US"/>
          </a:p>
        </p:txBody>
      </p:sp>
    </p:spTree>
    <p:extLst>
      <p:ext uri="{BB962C8B-B14F-4D97-AF65-F5344CB8AC3E}">
        <p14:creationId xmlns:p14="http://schemas.microsoft.com/office/powerpoint/2010/main" val="18032113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11760" y="908720"/>
            <a:ext cx="4493538" cy="523220"/>
          </a:xfrm>
          <a:prstGeom prst="rect">
            <a:avLst/>
          </a:prstGeom>
          <a:noFill/>
        </p:spPr>
        <p:txBody>
          <a:bodyPr wrap="none" rtlCol="0">
            <a:spAutoFit/>
          </a:bodyPr>
          <a:lstStyle/>
          <a:p>
            <a:r>
              <a:rPr kumimoji="1" lang="zh-CN" altLang="en-US" sz="2800">
                <a:solidFill>
                  <a:schemeClr val="accent6">
                    <a:lumMod val="75000"/>
                  </a:schemeClr>
                </a:solidFill>
              </a:rPr>
              <a:t>归一化案例：约会对象数据</a:t>
            </a:r>
          </a:p>
        </p:txBody>
      </p:sp>
      <p:sp>
        <p:nvSpPr>
          <p:cNvPr id="5" name="文本框 4"/>
          <p:cNvSpPr txBox="1"/>
          <p:nvPr/>
        </p:nvSpPr>
        <p:spPr>
          <a:xfrm>
            <a:off x="1054818" y="1700808"/>
            <a:ext cx="7416005" cy="1323439"/>
          </a:xfrm>
          <a:prstGeom prst="rect">
            <a:avLst/>
          </a:prstGeom>
          <a:noFill/>
        </p:spPr>
        <p:txBody>
          <a:bodyPr wrap="none" rtlCol="0">
            <a:spAutoFit/>
          </a:bodyPr>
          <a:lstStyle/>
          <a:p>
            <a:r>
              <a:rPr lang="zh-CN" altLang="en-US" sz="1600"/>
              <a:t>相亲约会对象数据，这个样本时男士的数据，三个特征，玩游戏所消耗时间的</a:t>
            </a:r>
            <a:endParaRPr lang="en-US" altLang="zh-CN" sz="1600"/>
          </a:p>
          <a:p>
            <a:r>
              <a:rPr lang="zh-CN" altLang="en-US" sz="1600"/>
              <a:t>百分比、每年获得的飞行常客里程数、每周消费的冰淇淋公升数。然后有一个 </a:t>
            </a:r>
            <a:endParaRPr lang="en-US" altLang="zh-CN" sz="1600"/>
          </a:p>
          <a:p>
            <a:r>
              <a:rPr lang="zh-CN" altLang="en-US" sz="1600"/>
              <a:t>所属类别，被女士评价的三个类别，不喜欢</a:t>
            </a:r>
            <a:r>
              <a:rPr lang="en-US" altLang="zh-CN" sz="1600"/>
              <a:t>didnt</a:t>
            </a:r>
            <a:r>
              <a:rPr lang="zh-CN" altLang="en-US" sz="1600"/>
              <a:t>、魅力一般</a:t>
            </a:r>
            <a:r>
              <a:rPr lang="en-US" altLang="zh-CN" sz="1600"/>
              <a:t>small</a:t>
            </a:r>
            <a:r>
              <a:rPr lang="zh-CN" altLang="en-US" sz="1600"/>
              <a:t>、极具魅力</a:t>
            </a:r>
            <a:r>
              <a:rPr lang="en-US" altLang="zh-CN" sz="1600"/>
              <a:t>large</a:t>
            </a:r>
          </a:p>
          <a:p>
            <a:r>
              <a:rPr lang="zh-CN" altLang="en-US" sz="1600"/>
              <a:t>也许也就是说飞行里程数对于结算结果或者说相亲结果影响较大，</a:t>
            </a:r>
            <a:r>
              <a:rPr lang="zh-CN" altLang="en-US" sz="1600" b="1">
                <a:solidFill>
                  <a:srgbClr val="FF0000"/>
                </a:solidFill>
              </a:rPr>
              <a:t>但是统计的</a:t>
            </a:r>
            <a:endParaRPr lang="en-US" altLang="zh-CN" sz="1600" b="1">
              <a:solidFill>
                <a:srgbClr val="FF0000"/>
              </a:solidFill>
            </a:endParaRPr>
          </a:p>
          <a:p>
            <a:r>
              <a:rPr lang="zh-CN" altLang="en-US" sz="1600" b="1">
                <a:solidFill>
                  <a:srgbClr val="FF0000"/>
                </a:solidFill>
              </a:rPr>
              <a:t>人觉得这三个特征同等重要。</a:t>
            </a:r>
            <a:endParaRPr kumimoji="1" lang="zh-CN" altLang="en-US" sz="1600"/>
          </a:p>
        </p:txBody>
      </p:sp>
      <p:sp>
        <p:nvSpPr>
          <p:cNvPr id="6" name="文本框 5"/>
          <p:cNvSpPr txBox="1"/>
          <p:nvPr/>
        </p:nvSpPr>
        <p:spPr>
          <a:xfrm>
            <a:off x="2411760" y="3356992"/>
            <a:ext cx="7344816" cy="2862322"/>
          </a:xfrm>
          <a:prstGeom prst="rect">
            <a:avLst/>
          </a:prstGeom>
          <a:noFill/>
        </p:spPr>
        <p:txBody>
          <a:bodyPr wrap="square" rtlCol="0">
            <a:spAutoFit/>
          </a:bodyPr>
          <a:lstStyle/>
          <a:p>
            <a:r>
              <a:rPr lang="en-US" altLang="zh-CN"/>
              <a:t>14488   7.153469   1.673904   	smallDoses</a:t>
            </a:r>
            <a:br>
              <a:rPr lang="en-US" altLang="zh-CN"/>
            </a:br>
            <a:r>
              <a:rPr lang="en-US" altLang="zh-CN"/>
              <a:t>26052  1.441871   0.805124   		didntLike</a:t>
            </a:r>
            <a:br>
              <a:rPr lang="en-US" altLang="zh-CN"/>
            </a:br>
            <a:r>
              <a:rPr lang="en-US" altLang="zh-CN"/>
              <a:t>75136  13.147394  0.428964   	didntLike</a:t>
            </a:r>
            <a:br>
              <a:rPr lang="en-US" altLang="zh-CN"/>
            </a:br>
            <a:r>
              <a:rPr lang="en-US" altLang="zh-CN"/>
              <a:t>38344  1.669788   0.134296   		didntLike</a:t>
            </a:r>
            <a:br>
              <a:rPr lang="en-US" altLang="zh-CN"/>
            </a:br>
            <a:r>
              <a:rPr lang="en-US" altLang="zh-CN">
                <a:solidFill>
                  <a:srgbClr val="FF0000"/>
                </a:solidFill>
              </a:rPr>
              <a:t>72993  10.141740  1.032955   	didntLike</a:t>
            </a:r>
            <a:br>
              <a:rPr lang="en-US" altLang="zh-CN">
                <a:solidFill>
                  <a:srgbClr val="FF0000"/>
                </a:solidFill>
              </a:rPr>
            </a:br>
            <a:r>
              <a:rPr lang="en-US" altLang="zh-CN">
                <a:solidFill>
                  <a:srgbClr val="FF0000"/>
                </a:solidFill>
              </a:rPr>
              <a:t>35948  6.830792   1.213192   		largeDoses</a:t>
            </a:r>
            <a:br>
              <a:rPr lang="en-US" altLang="zh-CN">
                <a:solidFill>
                  <a:srgbClr val="FF0000"/>
                </a:solidFill>
              </a:rPr>
            </a:br>
            <a:r>
              <a:rPr lang="en-US" altLang="zh-CN"/>
              <a:t>42666  13.276369  0.543880   	largeDoses</a:t>
            </a:r>
            <a:br>
              <a:rPr lang="en-US" altLang="zh-CN"/>
            </a:br>
            <a:r>
              <a:rPr lang="en-US" altLang="zh-CN"/>
              <a:t>67497  8.631577   0.749278   		didntLike</a:t>
            </a:r>
            <a:br>
              <a:rPr lang="en-US" altLang="zh-CN"/>
            </a:br>
            <a:r>
              <a:rPr lang="en-US" altLang="zh-CN"/>
              <a:t>35483  12.273169  1.508053   	largeDoses</a:t>
            </a:r>
            <a:br>
              <a:rPr lang="en-US" altLang="zh-CN"/>
            </a:br>
            <a:r>
              <a:rPr lang="en-US" altLang="zh-CN"/>
              <a:t>50242  3.723498   0.831917   		didntLike</a:t>
            </a:r>
            <a:endParaRPr kumimoji="1" lang="zh-CN" altLang="en-US"/>
          </a:p>
        </p:txBody>
      </p:sp>
      <p:sp>
        <p:nvSpPr>
          <p:cNvPr id="7" name="文本框 6"/>
          <p:cNvSpPr txBox="1"/>
          <p:nvPr/>
        </p:nvSpPr>
        <p:spPr>
          <a:xfrm>
            <a:off x="2420716" y="3046894"/>
            <a:ext cx="877163" cy="369332"/>
          </a:xfrm>
          <a:prstGeom prst="rect">
            <a:avLst/>
          </a:prstGeom>
          <a:noFill/>
        </p:spPr>
        <p:txBody>
          <a:bodyPr wrap="none" rtlCol="0">
            <a:spAutoFit/>
          </a:bodyPr>
          <a:lstStyle/>
          <a:p>
            <a:r>
              <a:rPr kumimoji="1" lang="zh-CN" altLang="en-US"/>
              <a:t>里程数</a:t>
            </a:r>
          </a:p>
        </p:txBody>
      </p:sp>
      <p:sp>
        <p:nvSpPr>
          <p:cNvPr id="8" name="文本框 7"/>
          <p:cNvSpPr txBox="1"/>
          <p:nvPr/>
        </p:nvSpPr>
        <p:spPr>
          <a:xfrm>
            <a:off x="3297879" y="3046894"/>
            <a:ext cx="877163" cy="369332"/>
          </a:xfrm>
          <a:prstGeom prst="rect">
            <a:avLst/>
          </a:prstGeom>
          <a:noFill/>
        </p:spPr>
        <p:txBody>
          <a:bodyPr wrap="none" rtlCol="0">
            <a:spAutoFit/>
          </a:bodyPr>
          <a:lstStyle/>
          <a:p>
            <a:r>
              <a:rPr kumimoji="1" lang="zh-CN" altLang="en-US"/>
              <a:t>公升数</a:t>
            </a:r>
          </a:p>
        </p:txBody>
      </p:sp>
      <p:sp>
        <p:nvSpPr>
          <p:cNvPr id="9" name="文本框 8"/>
          <p:cNvSpPr txBox="1"/>
          <p:nvPr/>
        </p:nvSpPr>
        <p:spPr>
          <a:xfrm>
            <a:off x="4191169" y="3036441"/>
            <a:ext cx="1338828" cy="369332"/>
          </a:xfrm>
          <a:prstGeom prst="rect">
            <a:avLst/>
          </a:prstGeom>
          <a:noFill/>
        </p:spPr>
        <p:txBody>
          <a:bodyPr wrap="none" rtlCol="0">
            <a:spAutoFit/>
          </a:bodyPr>
          <a:lstStyle/>
          <a:p>
            <a:r>
              <a:rPr kumimoji="1" lang="zh-CN" altLang="en-US"/>
              <a:t>消耗时间比</a:t>
            </a:r>
          </a:p>
        </p:txBody>
      </p:sp>
      <p:sp>
        <p:nvSpPr>
          <p:cNvPr id="10" name="文本框 9"/>
          <p:cNvSpPr txBox="1"/>
          <p:nvPr/>
        </p:nvSpPr>
        <p:spPr>
          <a:xfrm>
            <a:off x="6241384" y="3046894"/>
            <a:ext cx="646331" cy="369332"/>
          </a:xfrm>
          <a:prstGeom prst="rect">
            <a:avLst/>
          </a:prstGeom>
          <a:noFill/>
        </p:spPr>
        <p:txBody>
          <a:bodyPr wrap="none" rtlCol="0">
            <a:spAutoFit/>
          </a:bodyPr>
          <a:lstStyle/>
          <a:p>
            <a:r>
              <a:rPr kumimoji="1" lang="zh-CN" altLang="en-US"/>
              <a:t>评价</a:t>
            </a:r>
          </a:p>
        </p:txBody>
      </p:sp>
    </p:spTree>
    <p:extLst>
      <p:ext uri="{BB962C8B-B14F-4D97-AF65-F5344CB8AC3E}">
        <p14:creationId xmlns:p14="http://schemas.microsoft.com/office/powerpoint/2010/main" val="12845884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47664" y="2996952"/>
            <a:ext cx="6647974" cy="461665"/>
          </a:xfrm>
          <a:prstGeom prst="rect">
            <a:avLst/>
          </a:prstGeom>
          <a:noFill/>
        </p:spPr>
        <p:txBody>
          <a:bodyPr wrap="none" rtlCol="0">
            <a:spAutoFit/>
          </a:bodyPr>
          <a:lstStyle/>
          <a:p>
            <a:r>
              <a:rPr kumimoji="1" lang="zh-CN" altLang="en-US" sz="2400">
                <a:solidFill>
                  <a:srgbClr val="0070C0"/>
                </a:solidFill>
              </a:rPr>
              <a:t>问题：如果数据中异常点较多，会有什么影响？</a:t>
            </a:r>
          </a:p>
        </p:txBody>
      </p:sp>
    </p:spTree>
    <p:extLst>
      <p:ext uri="{BB962C8B-B14F-4D97-AF65-F5344CB8AC3E}">
        <p14:creationId xmlns:p14="http://schemas.microsoft.com/office/powerpoint/2010/main" val="14251271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6000" y="2828836"/>
            <a:ext cx="4572000" cy="1200329"/>
          </a:xfrm>
          <a:prstGeom prst="rect">
            <a:avLst/>
          </a:prstGeom>
        </p:spPr>
        <p:txBody>
          <a:bodyPr>
            <a:spAutoFit/>
          </a:bodyPr>
          <a:lstStyle/>
          <a:p>
            <a:r>
              <a:rPr lang="zh-CN" altLang="en-US" b="0" i="0">
                <a:solidFill>
                  <a:srgbClr val="333333"/>
                </a:solidFill>
                <a:effectLst/>
                <a:latin typeface="Helvetica Neue" charset="0"/>
              </a:rPr>
              <a:t>注意在特定场景下最大值最小值是变化的，另外，最大值与最小值非常容易受</a:t>
            </a:r>
            <a:r>
              <a:rPr lang="zh-CN" altLang="en-US" b="0" i="0">
                <a:solidFill>
                  <a:srgbClr val="FF0000"/>
                </a:solidFill>
                <a:effectLst/>
                <a:latin typeface="Helvetica Neue" charset="0"/>
              </a:rPr>
              <a:t>异常点</a:t>
            </a:r>
            <a:r>
              <a:rPr lang="zh-CN" altLang="en-US" b="0" i="0">
                <a:solidFill>
                  <a:srgbClr val="333333"/>
                </a:solidFill>
                <a:effectLst/>
                <a:latin typeface="Helvetica Neue" charset="0"/>
              </a:rPr>
              <a:t>影响，所以这种方法鲁棒性较差，只适合</a:t>
            </a:r>
            <a:r>
              <a:rPr lang="zh-CN" altLang="en-US" b="0" i="0">
                <a:solidFill>
                  <a:srgbClr val="FF0000"/>
                </a:solidFill>
                <a:effectLst/>
                <a:latin typeface="Helvetica Neue" charset="0"/>
              </a:rPr>
              <a:t>传统精确小数据场景</a:t>
            </a:r>
            <a:r>
              <a:rPr lang="zh-CN" altLang="en-US" b="0" i="0">
                <a:solidFill>
                  <a:srgbClr val="333333"/>
                </a:solidFill>
                <a:effectLst/>
                <a:latin typeface="Helvetica Neue" charset="0"/>
              </a:rPr>
              <a:t>。</a:t>
            </a:r>
            <a:endParaRPr lang="zh-CN" altLang="en-US"/>
          </a:p>
        </p:txBody>
      </p:sp>
      <p:sp>
        <p:nvSpPr>
          <p:cNvPr id="5" name="文本框 4"/>
          <p:cNvSpPr txBox="1"/>
          <p:nvPr/>
        </p:nvSpPr>
        <p:spPr>
          <a:xfrm>
            <a:off x="3581985" y="980728"/>
            <a:ext cx="1980029" cy="523220"/>
          </a:xfrm>
          <a:prstGeom prst="rect">
            <a:avLst/>
          </a:prstGeom>
          <a:noFill/>
        </p:spPr>
        <p:txBody>
          <a:bodyPr wrap="none" rtlCol="0">
            <a:spAutoFit/>
          </a:bodyPr>
          <a:lstStyle/>
          <a:p>
            <a:r>
              <a:rPr kumimoji="1" lang="zh-CN" altLang="en-US" sz="2800">
                <a:solidFill>
                  <a:schemeClr val="accent6">
                    <a:lumMod val="75000"/>
                  </a:schemeClr>
                </a:solidFill>
              </a:rPr>
              <a:t>归一化总结</a:t>
            </a:r>
          </a:p>
        </p:txBody>
      </p:sp>
    </p:spTree>
    <p:extLst>
      <p:ext uri="{BB962C8B-B14F-4D97-AF65-F5344CB8AC3E}">
        <p14:creationId xmlns:p14="http://schemas.microsoft.com/office/powerpoint/2010/main" val="12264244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84928" y="1013137"/>
            <a:ext cx="1261884" cy="523220"/>
          </a:xfrm>
          <a:prstGeom prst="rect">
            <a:avLst/>
          </a:prstGeom>
          <a:noFill/>
        </p:spPr>
        <p:txBody>
          <a:bodyPr wrap="none" rtlCol="0">
            <a:spAutoFit/>
          </a:bodyPr>
          <a:lstStyle/>
          <a:p>
            <a:r>
              <a:rPr kumimoji="1" lang="zh-CN" altLang="en-US" sz="2800">
                <a:solidFill>
                  <a:schemeClr val="accent6">
                    <a:lumMod val="75000"/>
                  </a:schemeClr>
                </a:solidFill>
              </a:rPr>
              <a:t>标准化</a:t>
            </a:r>
            <a:endParaRPr kumimoji="1" lang="en-US" altLang="zh-CN" sz="2800">
              <a:solidFill>
                <a:schemeClr val="accent6">
                  <a:lumMod val="75000"/>
                </a:schemeClr>
              </a:solidFill>
            </a:endParaRPr>
          </a:p>
        </p:txBody>
      </p:sp>
      <p:sp>
        <p:nvSpPr>
          <p:cNvPr id="3" name="文本框 2"/>
          <p:cNvSpPr txBox="1"/>
          <p:nvPr/>
        </p:nvSpPr>
        <p:spPr>
          <a:xfrm>
            <a:off x="1475656" y="1988840"/>
            <a:ext cx="7518405" cy="369332"/>
          </a:xfrm>
          <a:prstGeom prst="rect">
            <a:avLst/>
          </a:prstGeom>
          <a:noFill/>
        </p:spPr>
        <p:txBody>
          <a:bodyPr wrap="none" rtlCol="0">
            <a:spAutoFit/>
          </a:bodyPr>
          <a:lstStyle/>
          <a:p>
            <a:r>
              <a:rPr kumimoji="1" lang="en-US" altLang="zh-CN">
                <a:solidFill>
                  <a:srgbClr val="FF0000"/>
                </a:solidFill>
              </a:rPr>
              <a:t>1</a:t>
            </a:r>
            <a:r>
              <a:rPr kumimoji="1" lang="zh-CN" altLang="en-US">
                <a:solidFill>
                  <a:srgbClr val="FF0000"/>
                </a:solidFill>
              </a:rPr>
              <a:t>、特点：通过对</a:t>
            </a:r>
            <a:r>
              <a:rPr lang="zh-CN" altLang="en-US">
                <a:solidFill>
                  <a:srgbClr val="FF0000"/>
                </a:solidFill>
              </a:rPr>
              <a:t>原始数据进行变换把数据变换到均值为</a:t>
            </a:r>
            <a:r>
              <a:rPr lang="en-US" altLang="zh-CN">
                <a:solidFill>
                  <a:srgbClr val="FF0000"/>
                </a:solidFill>
              </a:rPr>
              <a:t>0,</a:t>
            </a:r>
            <a:r>
              <a:rPr lang="zh-CN" altLang="en-US">
                <a:solidFill>
                  <a:srgbClr val="FF0000"/>
                </a:solidFill>
              </a:rPr>
              <a:t>方差为</a:t>
            </a:r>
            <a:r>
              <a:rPr lang="en-US" altLang="zh-CN">
                <a:solidFill>
                  <a:srgbClr val="FF0000"/>
                </a:solidFill>
              </a:rPr>
              <a:t>1</a:t>
            </a:r>
            <a:r>
              <a:rPr lang="zh-CN" altLang="en-US">
                <a:solidFill>
                  <a:srgbClr val="FF0000"/>
                </a:solidFill>
              </a:rPr>
              <a:t>范围内</a:t>
            </a:r>
            <a:endParaRPr kumimoji="1" lang="zh-CN" altLang="en-US">
              <a:solidFill>
                <a:srgbClr val="FF0000"/>
              </a:solidFill>
            </a:endParaRPr>
          </a:p>
        </p:txBody>
      </p:sp>
      <mc:AlternateContent xmlns:mc="http://schemas.openxmlformats.org/markup-compatibility/2006" xmlns:a14="http://schemas.microsoft.com/office/drawing/2010/main">
        <mc:Choice Requires="a14">
          <p:sp>
            <p:nvSpPr>
              <p:cNvPr id="5" name="文本框 4"/>
              <p:cNvSpPr txBox="1"/>
              <p:nvPr/>
            </p:nvSpPr>
            <p:spPr>
              <a:xfrm>
                <a:off x="2411760" y="3090119"/>
                <a:ext cx="1637884"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a:latin typeface="Cambria Math" charset="0"/>
                            </a:rPr>
                          </m:ctrlPr>
                        </m:sSupPr>
                        <m:e>
                          <m:r>
                            <a:rPr kumimoji="1" lang="en-US" altLang="zh-CN" b="0" i="1">
                              <a:latin typeface="Cambria Math" charset="0"/>
                            </a:rPr>
                            <m:t>𝑋</m:t>
                          </m:r>
                        </m:e>
                        <m:sup>
                          <m:r>
                            <a:rPr kumimoji="1" lang="en-US" altLang="zh-CN" b="0" i="1">
                              <a:latin typeface="Cambria Math" charset="0"/>
                            </a:rPr>
                            <m:t>′</m:t>
                          </m:r>
                        </m:sup>
                      </m:sSup>
                      <m:r>
                        <a:rPr kumimoji="1" lang="en-US" altLang="zh-CN" b="0" i="1">
                          <a:latin typeface="Cambria Math" charset="0"/>
                        </a:rPr>
                        <m:t>= </m:t>
                      </m:r>
                      <m:f>
                        <m:fPr>
                          <m:ctrlPr>
                            <a:rPr kumimoji="1" lang="mr-IN" altLang="zh-CN" b="0" i="1">
                              <a:latin typeface="Cambria Math" charset="0"/>
                            </a:rPr>
                          </m:ctrlPr>
                        </m:fPr>
                        <m:num>
                          <m:r>
                            <a:rPr kumimoji="1" lang="en-US" altLang="zh-CN" b="0" i="1">
                              <a:latin typeface="Cambria Math" charset="0"/>
                            </a:rPr>
                            <m:t>𝑥</m:t>
                          </m:r>
                          <m:r>
                            <a:rPr kumimoji="1" lang="en-US" altLang="zh-CN" b="0" i="1">
                              <a:latin typeface="Cambria Math" charset="0"/>
                            </a:rPr>
                            <m:t>−</m:t>
                          </m:r>
                          <m:r>
                            <m:rPr>
                              <m:sty m:val="p"/>
                            </m:rPr>
                            <a:rPr kumimoji="1" lang="en-US" altLang="zh-CN" i="1">
                              <a:latin typeface="Cambria Math" charset="0"/>
                            </a:rPr>
                            <m:t>mean</m:t>
                          </m:r>
                        </m:num>
                        <m:den>
                          <m:r>
                            <a:rPr kumimoji="1" lang="en-US" altLang="zh-CN" b="0" i="1">
                              <a:latin typeface="Cambria Math" charset="0"/>
                              <a:ea typeface="Cambria Math" charset="0"/>
                              <a:cs typeface="Cambria Math" charset="0"/>
                            </a:rPr>
                            <m:t>𝜎</m:t>
                          </m:r>
                        </m:den>
                      </m:f>
                    </m:oMath>
                  </m:oMathPara>
                </a14:m>
                <a:endParaRPr kumimoji="1" lang="zh-CN" altLang="en-US"/>
              </a:p>
            </p:txBody>
          </p:sp>
        </mc:Choice>
        <mc:Fallback xmlns="">
          <p:sp>
            <p:nvSpPr>
              <p:cNvPr id="5" name="文本框 4"/>
              <p:cNvSpPr txBox="1">
                <a:spLocks noRot="1" noChangeAspect="1" noMove="1" noResize="1" noEditPoints="1" noAdjustHandles="1" noChangeArrowheads="1" noChangeShapeType="1" noTextEdit="1"/>
              </p:cNvSpPr>
              <p:nvPr/>
            </p:nvSpPr>
            <p:spPr>
              <a:xfrm>
                <a:off x="2411760" y="3090119"/>
                <a:ext cx="1637884" cy="474361"/>
              </a:xfrm>
              <a:prstGeom prst="rect">
                <a:avLst/>
              </a:prstGeom>
              <a:blipFill rotWithShape="0">
                <a:blip r:embed="rId2"/>
                <a:stretch>
                  <a:fillRect/>
                </a:stretch>
              </a:blipFill>
            </p:spPr>
            <p:txBody>
              <a:bodyPr/>
              <a:lstStyle/>
              <a:p>
                <a:r>
                  <a:rPr lang="zh-CN" altLang="en-US">
                    <a:noFill/>
                  </a:rPr>
                  <a:t> </a:t>
                </a:r>
              </a:p>
            </p:txBody>
          </p:sp>
        </mc:Fallback>
      </mc:AlternateContent>
      <p:sp>
        <p:nvSpPr>
          <p:cNvPr id="6" name="文本框 5"/>
          <p:cNvSpPr txBox="1"/>
          <p:nvPr/>
        </p:nvSpPr>
        <p:spPr>
          <a:xfrm>
            <a:off x="1453706" y="3142634"/>
            <a:ext cx="1030061" cy="369332"/>
          </a:xfrm>
          <a:prstGeom prst="rect">
            <a:avLst/>
          </a:prstGeom>
          <a:noFill/>
        </p:spPr>
        <p:txBody>
          <a:bodyPr wrap="square" rtlCol="0">
            <a:spAutoFit/>
          </a:bodyPr>
          <a:lstStyle/>
          <a:p>
            <a:r>
              <a:rPr kumimoji="1" lang="en-US" altLang="zh-CN"/>
              <a:t>2</a:t>
            </a:r>
            <a:r>
              <a:rPr kumimoji="1" lang="zh-CN" altLang="en-US"/>
              <a:t>、公式：</a:t>
            </a:r>
          </a:p>
        </p:txBody>
      </p:sp>
      <mc:AlternateContent xmlns:mc="http://schemas.openxmlformats.org/markup-compatibility/2006" xmlns:a14="http://schemas.microsoft.com/office/drawing/2010/main">
        <mc:Choice Requires="a14">
          <p:sp>
            <p:nvSpPr>
              <p:cNvPr id="7" name="文本框 6"/>
              <p:cNvSpPr txBox="1"/>
              <p:nvPr/>
            </p:nvSpPr>
            <p:spPr>
              <a:xfrm>
                <a:off x="1462589" y="3786358"/>
                <a:ext cx="7230697" cy="369332"/>
              </a:xfrm>
              <a:prstGeom prst="rect">
                <a:avLst/>
              </a:prstGeom>
              <a:noFill/>
            </p:spPr>
            <p:txBody>
              <a:bodyPr wrap="none" rtlCol="0">
                <a:spAutoFit/>
              </a:bodyPr>
              <a:lstStyle/>
              <a:p>
                <a:r>
                  <a:rPr kumimoji="1" lang="zh-CN" altLang="en-US"/>
                  <a:t>注：作用于每一列，</a:t>
                </a:r>
                <a:r>
                  <a:rPr kumimoji="1" lang="en-US" altLang="zh-CN"/>
                  <a:t>mean</a:t>
                </a:r>
                <a:r>
                  <a:rPr kumimoji="1" lang="zh-CN" altLang="en-US"/>
                  <a:t>为平均值，</a:t>
                </a:r>
                <a14:m>
                  <m:oMath xmlns:m="http://schemas.openxmlformats.org/officeDocument/2006/math">
                    <m:r>
                      <a:rPr kumimoji="1" lang="zh-CN" altLang="en-US" i="1">
                        <a:latin typeface="Cambria Math" charset="0"/>
                        <a:ea typeface="Cambria Math" charset="0"/>
                        <a:cs typeface="Cambria Math" charset="0"/>
                      </a:rPr>
                      <m:t>𝜎</m:t>
                    </m:r>
                  </m:oMath>
                </a14:m>
                <a:r>
                  <a:rPr kumimoji="1" lang="zh-CN" altLang="en-US"/>
                  <a:t>为标准差</a:t>
                </a:r>
                <a:r>
                  <a:rPr kumimoji="1" lang="en-US" altLang="zh-CN"/>
                  <a:t>(</a:t>
                </a:r>
                <a:r>
                  <a:rPr kumimoji="1" lang="zh-CN" altLang="en-US">
                    <a:solidFill>
                      <a:srgbClr val="FF0000"/>
                    </a:solidFill>
                  </a:rPr>
                  <a:t>考量数据的稳定性</a:t>
                </a:r>
                <a:r>
                  <a:rPr kumimoji="1" lang="en-US" altLang="zh-CN"/>
                  <a:t>)</a:t>
                </a:r>
                <a:endParaRPr kumimoji="1" lang="zh-CN" altLang="en-US"/>
              </a:p>
            </p:txBody>
          </p:sp>
        </mc:Choice>
        <mc:Fallback xmlns="">
          <p:sp>
            <p:nvSpPr>
              <p:cNvPr id="7" name="文本框 6"/>
              <p:cNvSpPr txBox="1">
                <a:spLocks noRot="1" noChangeAspect="1" noMove="1" noResize="1" noEditPoints="1" noAdjustHandles="1" noChangeArrowheads="1" noChangeShapeType="1" noTextEdit="1"/>
              </p:cNvSpPr>
              <p:nvPr/>
            </p:nvSpPr>
            <p:spPr>
              <a:xfrm>
                <a:off x="1462589" y="3786358"/>
                <a:ext cx="7230697" cy="369332"/>
              </a:xfrm>
              <a:prstGeom prst="rect">
                <a:avLst/>
              </a:prstGeom>
              <a:blipFill rotWithShape="0">
                <a:blip r:embed="rId3"/>
                <a:stretch>
                  <a:fillRect l="-759" t="-1311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1728546" y="4396881"/>
                <a:ext cx="5974649" cy="867610"/>
              </a:xfrm>
              <a:prstGeom prst="rect">
                <a:avLst/>
              </a:prstGeom>
              <a:noFill/>
            </p:spPr>
            <p:txBody>
              <a:bodyPr wrap="none" rtlCol="0">
                <a:spAutoFit/>
              </a:bodyPr>
              <a:lstStyle/>
              <a:p>
                <a14:m>
                  <m:oMath xmlns:m="http://schemas.openxmlformats.org/officeDocument/2006/math">
                    <m:r>
                      <m:rPr>
                        <m:sty m:val="p"/>
                      </m:rPr>
                      <a:rPr kumimoji="1" lang="en-US" altLang="zh-CN" i="1">
                        <a:latin typeface="Cambria Math" charset="0"/>
                      </a:rPr>
                      <m:t>std</m:t>
                    </m:r>
                    <m:r>
                      <a:rPr kumimoji="1" lang="zh-CN" altLang="en-US" i="1">
                        <a:latin typeface="Cambria Math" charset="0"/>
                      </a:rPr>
                      <m:t>成为方差</m:t>
                    </m:r>
                    <m:r>
                      <a:rPr kumimoji="1" lang="zh-CN" altLang="en-US" b="0" i="1">
                        <a:latin typeface="Cambria Math" charset="0"/>
                      </a:rPr>
                      <m:t>，</m:t>
                    </m:r>
                    <m:r>
                      <a:rPr kumimoji="1" lang="en-US" altLang="zh-CN" b="0" i="1">
                        <a:latin typeface="Cambria Math" charset="0"/>
                      </a:rPr>
                      <m:t>𝑠𝑡𝑑</m:t>
                    </m:r>
                    <m:r>
                      <a:rPr kumimoji="1" lang="en-US" altLang="zh-CN" b="0" i="1">
                        <a:latin typeface="Cambria Math" charset="0"/>
                      </a:rPr>
                      <m:t>= </m:t>
                    </m:r>
                    <m:f>
                      <m:fPr>
                        <m:ctrlPr>
                          <a:rPr kumimoji="1" lang="mr-IN" altLang="zh-CN" b="0" i="1">
                            <a:latin typeface="Cambria Math" charset="0"/>
                          </a:rPr>
                        </m:ctrlPr>
                      </m:fPr>
                      <m:num>
                        <m:sSup>
                          <m:sSupPr>
                            <m:ctrlPr>
                              <a:rPr kumimoji="1" lang="is-IS" altLang="zh-CN" b="0" i="1">
                                <a:latin typeface="Cambria Math" charset="0"/>
                              </a:rPr>
                            </m:ctrlPr>
                          </m:sSupPr>
                          <m:e>
                            <m:r>
                              <a:rPr kumimoji="1" lang="en-US" altLang="zh-CN" b="0" i="1">
                                <a:latin typeface="Cambria Math" charset="0"/>
                              </a:rPr>
                              <m:t>(</m:t>
                            </m:r>
                            <m:r>
                              <a:rPr kumimoji="1" lang="en-US" altLang="zh-CN" b="0" i="1">
                                <a:latin typeface="Cambria Math" charset="0"/>
                              </a:rPr>
                              <m:t>𝑥</m:t>
                            </m:r>
                            <m:r>
                              <a:rPr kumimoji="1" lang="en-US" altLang="zh-CN" b="0" i="1">
                                <a:latin typeface="Cambria Math" charset="0"/>
                              </a:rPr>
                              <m:t>1−</m:t>
                            </m:r>
                            <m:r>
                              <a:rPr kumimoji="1" lang="en-US" altLang="zh-CN" b="0" i="1">
                                <a:latin typeface="Cambria Math" charset="0"/>
                              </a:rPr>
                              <m:t>𝑚𝑒𝑎𝑛</m:t>
                            </m:r>
                            <m:r>
                              <a:rPr kumimoji="1" lang="en-US" altLang="zh-CN" b="0" i="1">
                                <a:latin typeface="Cambria Math" charset="0"/>
                              </a:rPr>
                              <m:t>)</m:t>
                            </m:r>
                          </m:e>
                          <m:sup>
                            <m:r>
                              <a:rPr kumimoji="1" lang="is-IS" altLang="zh-CN" b="0" i="1">
                                <a:latin typeface="Cambria Math" charset="0"/>
                              </a:rPr>
                              <m:t>2</m:t>
                            </m:r>
                          </m:sup>
                        </m:sSup>
                        <m:r>
                          <a:rPr kumimoji="1" lang="en-US" altLang="zh-CN" b="0" i="1">
                            <a:latin typeface="Cambria Math" charset="0"/>
                          </a:rPr>
                          <m:t>+</m:t>
                        </m:r>
                        <m:sSup>
                          <m:sSupPr>
                            <m:ctrlPr>
                              <a:rPr kumimoji="1" lang="is-IS" altLang="zh-CN" b="0" i="1">
                                <a:latin typeface="Cambria Math" charset="0"/>
                              </a:rPr>
                            </m:ctrlPr>
                          </m:sSupPr>
                          <m:e>
                            <m:r>
                              <a:rPr kumimoji="1" lang="en-US" altLang="zh-CN" b="0" i="1">
                                <a:latin typeface="Cambria Math" charset="0"/>
                              </a:rPr>
                              <m:t>(</m:t>
                            </m:r>
                            <m:r>
                              <a:rPr kumimoji="1" lang="en-US" altLang="zh-CN" b="0" i="1">
                                <a:latin typeface="Cambria Math" charset="0"/>
                              </a:rPr>
                              <m:t>𝑥</m:t>
                            </m:r>
                            <m:r>
                              <a:rPr kumimoji="1" lang="en-US" altLang="zh-CN" b="0" i="1">
                                <a:latin typeface="Cambria Math" charset="0"/>
                              </a:rPr>
                              <m:t>2−</m:t>
                            </m:r>
                            <m:r>
                              <a:rPr kumimoji="1" lang="en-US" altLang="zh-CN" b="0" i="1">
                                <a:latin typeface="Cambria Math" charset="0"/>
                              </a:rPr>
                              <m:t>𝑚𝑒𝑎𝑛</m:t>
                            </m:r>
                            <m:r>
                              <a:rPr kumimoji="1" lang="en-US" altLang="zh-CN" b="0" i="1">
                                <a:latin typeface="Cambria Math" charset="0"/>
                              </a:rPr>
                              <m:t>)</m:t>
                            </m:r>
                          </m:e>
                          <m:sup>
                            <m:r>
                              <a:rPr kumimoji="1" lang="is-IS" altLang="zh-CN" b="0" i="1">
                                <a:latin typeface="Cambria Math" charset="0"/>
                              </a:rPr>
                              <m:t>2</m:t>
                            </m:r>
                          </m:sup>
                        </m:sSup>
                        <m:r>
                          <a:rPr kumimoji="1" lang="en-US" altLang="zh-CN" b="0" i="1">
                            <a:latin typeface="Cambria Math" charset="0"/>
                          </a:rPr>
                          <m:t>+…</m:t>
                        </m:r>
                      </m:num>
                      <m:den>
                        <m:r>
                          <a:rPr kumimoji="1" lang="en-US" altLang="zh-CN" b="0" i="1">
                            <a:latin typeface="Cambria Math" charset="0"/>
                          </a:rPr>
                          <m:t>𝑛</m:t>
                        </m:r>
                        <m:r>
                          <a:rPr kumimoji="1" lang="en-US" altLang="zh-CN" b="0" i="1">
                            <a:latin typeface="Cambria Math" charset="0"/>
                          </a:rPr>
                          <m:t>(每个特征的样本数)</m:t>
                        </m:r>
                      </m:den>
                    </m:f>
                  </m:oMath>
                </a14:m>
                <a:r>
                  <a:rPr kumimoji="1" lang="zh-CN" altLang="en-US"/>
                  <a:t>，</a:t>
                </a:r>
                <a14:m>
                  <m:oMath xmlns:m="http://schemas.openxmlformats.org/officeDocument/2006/math">
                    <m:r>
                      <a:rPr kumimoji="1" lang="zh-CN" altLang="en-US" i="1">
                        <a:latin typeface="Cambria Math" charset="0"/>
                        <a:ea typeface="Cambria Math" charset="0"/>
                        <a:cs typeface="Cambria Math" charset="0"/>
                      </a:rPr>
                      <m:t>𝜎</m:t>
                    </m:r>
                    <m:r>
                      <a:rPr kumimoji="1" lang="en-US" altLang="zh-CN" b="0" i="1">
                        <a:latin typeface="Cambria Math" charset="0"/>
                        <a:ea typeface="Cambria Math" charset="0"/>
                        <a:cs typeface="Cambria Math" charset="0"/>
                      </a:rPr>
                      <m:t>=</m:t>
                    </m:r>
                    <m:r>
                      <a:rPr kumimoji="1" lang="zh-CN" altLang="en-US" b="0" i="1">
                        <a:latin typeface="Cambria Math" charset="0"/>
                        <a:ea typeface="Cambria Math" charset="0"/>
                        <a:cs typeface="Cambria Math" charset="0"/>
                      </a:rPr>
                      <m:t> </m:t>
                    </m:r>
                    <m:rad>
                      <m:radPr>
                        <m:degHide m:val="on"/>
                        <m:ctrlPr>
                          <a:rPr kumimoji="1" lang="mr-IN" altLang="zh-CN" b="0" i="1">
                            <a:latin typeface="Cambria Math" charset="0"/>
                            <a:ea typeface="Cambria Math" charset="0"/>
                            <a:cs typeface="Cambria Math" charset="0"/>
                          </a:rPr>
                        </m:ctrlPr>
                      </m:radPr>
                      <m:deg/>
                      <m:e>
                        <m:r>
                          <m:rPr>
                            <m:sty m:val="p"/>
                          </m:rPr>
                          <a:rPr kumimoji="1" lang="en-US" altLang="zh-CN" i="1">
                            <a:latin typeface="Cambria Math" charset="0"/>
                            <a:ea typeface="Cambria Math" charset="0"/>
                            <a:cs typeface="Cambria Math" charset="0"/>
                          </a:rPr>
                          <m:t>std</m:t>
                        </m:r>
                      </m:e>
                    </m:rad>
                  </m:oMath>
                </a14:m>
                <a:endParaRPr kumimoji="1" lang="en-US" altLang="zh-CN"/>
              </a:p>
              <a:p>
                <a:endParaRPr kumimoji="1" lang="zh-CN" altLang="en-US"/>
              </a:p>
            </p:txBody>
          </p:sp>
        </mc:Choice>
        <mc:Fallback xmlns="">
          <p:sp>
            <p:nvSpPr>
              <p:cNvPr id="2" name="文本框 1"/>
              <p:cNvSpPr txBox="1">
                <a:spLocks noRot="1" noChangeAspect="1" noMove="1" noResize="1" noEditPoints="1" noAdjustHandles="1" noChangeArrowheads="1" noChangeShapeType="1" noTextEdit="1"/>
              </p:cNvSpPr>
              <p:nvPr/>
            </p:nvSpPr>
            <p:spPr>
              <a:xfrm>
                <a:off x="1728546" y="4396881"/>
                <a:ext cx="5974649" cy="86761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048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827584" y="1556792"/>
          <a:ext cx="2736304" cy="18722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图表 2"/>
          <p:cNvGraphicFramePr/>
          <p:nvPr>
            <p:extLst/>
          </p:nvPr>
        </p:nvGraphicFramePr>
        <p:xfrm>
          <a:off x="5076056" y="1628800"/>
          <a:ext cx="2759968" cy="1728192"/>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p:cNvSpPr txBox="1"/>
          <p:nvPr/>
        </p:nvSpPr>
        <p:spPr>
          <a:xfrm>
            <a:off x="755576" y="3491963"/>
            <a:ext cx="3143809" cy="369332"/>
          </a:xfrm>
          <a:prstGeom prst="rect">
            <a:avLst/>
          </a:prstGeom>
          <a:noFill/>
        </p:spPr>
        <p:txBody>
          <a:bodyPr wrap="none" rtlCol="0">
            <a:spAutoFit/>
          </a:bodyPr>
          <a:lstStyle/>
          <a:p>
            <a:r>
              <a:rPr kumimoji="1" lang="zh-CN" altLang="en-US"/>
              <a:t>平均值为</a:t>
            </a:r>
            <a:r>
              <a:rPr kumimoji="1" lang="en-US" altLang="zh-CN"/>
              <a:t>(1.5+2+2.5+5)/4=2.75</a:t>
            </a:r>
            <a:endParaRPr kumimoji="1" lang="zh-CN" altLang="en-US"/>
          </a:p>
        </p:txBody>
      </p:sp>
      <p:sp>
        <p:nvSpPr>
          <p:cNvPr id="9" name="文本框 8"/>
          <p:cNvSpPr txBox="1"/>
          <p:nvPr/>
        </p:nvSpPr>
        <p:spPr>
          <a:xfrm>
            <a:off x="5222382" y="3480103"/>
            <a:ext cx="2852063" cy="369332"/>
          </a:xfrm>
          <a:prstGeom prst="rect">
            <a:avLst/>
          </a:prstGeom>
          <a:noFill/>
        </p:spPr>
        <p:txBody>
          <a:bodyPr wrap="none" rtlCol="0">
            <a:spAutoFit/>
          </a:bodyPr>
          <a:lstStyle/>
          <a:p>
            <a:r>
              <a:rPr kumimoji="1" lang="zh-CN" altLang="en-US"/>
              <a:t>平均值为</a:t>
            </a:r>
            <a:r>
              <a:rPr kumimoji="1" lang="en-US" altLang="zh-CN"/>
              <a:t>(2.5+4.5+2+3)/4=3</a:t>
            </a:r>
            <a:endParaRPr kumimoji="1" lang="zh-CN" altLang="en-US"/>
          </a:p>
        </p:txBody>
      </p:sp>
      <p:sp>
        <p:nvSpPr>
          <p:cNvPr id="10" name="文本框 9"/>
          <p:cNvSpPr txBox="1"/>
          <p:nvPr/>
        </p:nvSpPr>
        <p:spPr>
          <a:xfrm>
            <a:off x="1259632" y="2636912"/>
            <a:ext cx="412292" cy="307777"/>
          </a:xfrm>
          <a:prstGeom prst="rect">
            <a:avLst/>
          </a:prstGeom>
          <a:noFill/>
        </p:spPr>
        <p:txBody>
          <a:bodyPr wrap="none" rtlCol="0">
            <a:spAutoFit/>
          </a:bodyPr>
          <a:lstStyle/>
          <a:p>
            <a:r>
              <a:rPr kumimoji="1" lang="en-US" altLang="zh-CN" sz="1400"/>
              <a:t>1.5</a:t>
            </a:r>
            <a:endParaRPr kumimoji="1" lang="zh-CN" altLang="en-US" sz="1400"/>
          </a:p>
        </p:txBody>
      </p:sp>
      <p:sp>
        <p:nvSpPr>
          <p:cNvPr id="11" name="文本框 10"/>
          <p:cNvSpPr txBox="1"/>
          <p:nvPr/>
        </p:nvSpPr>
        <p:spPr>
          <a:xfrm>
            <a:off x="2987824" y="1772816"/>
            <a:ext cx="263214" cy="276999"/>
          </a:xfrm>
          <a:prstGeom prst="rect">
            <a:avLst/>
          </a:prstGeom>
          <a:noFill/>
        </p:spPr>
        <p:txBody>
          <a:bodyPr wrap="none" rtlCol="0">
            <a:spAutoFit/>
          </a:bodyPr>
          <a:lstStyle/>
          <a:p>
            <a:r>
              <a:rPr kumimoji="1" lang="en-US" altLang="zh-CN" sz="1200"/>
              <a:t>5</a:t>
            </a:r>
            <a:endParaRPr kumimoji="1" lang="zh-CN" altLang="en-US" sz="1200"/>
          </a:p>
        </p:txBody>
      </p:sp>
      <p:sp>
        <p:nvSpPr>
          <p:cNvPr id="12" name="文本框 11"/>
          <p:cNvSpPr txBox="1"/>
          <p:nvPr/>
        </p:nvSpPr>
        <p:spPr>
          <a:xfrm>
            <a:off x="5364088" y="2492896"/>
            <a:ext cx="412292" cy="307777"/>
          </a:xfrm>
          <a:prstGeom prst="rect">
            <a:avLst/>
          </a:prstGeom>
          <a:noFill/>
        </p:spPr>
        <p:txBody>
          <a:bodyPr wrap="none" rtlCol="0">
            <a:spAutoFit/>
          </a:bodyPr>
          <a:lstStyle/>
          <a:p>
            <a:r>
              <a:rPr kumimoji="1" lang="en-US" altLang="zh-CN" sz="1400"/>
              <a:t>2.5</a:t>
            </a:r>
            <a:endParaRPr kumimoji="1" lang="zh-CN" altLang="en-US" sz="1400"/>
          </a:p>
        </p:txBody>
      </p:sp>
      <p:sp>
        <p:nvSpPr>
          <p:cNvPr id="13" name="文本框 12"/>
          <p:cNvSpPr txBox="1"/>
          <p:nvPr/>
        </p:nvSpPr>
        <p:spPr>
          <a:xfrm>
            <a:off x="5878022" y="1829434"/>
            <a:ext cx="412292" cy="307777"/>
          </a:xfrm>
          <a:prstGeom prst="rect">
            <a:avLst/>
          </a:prstGeom>
          <a:noFill/>
        </p:spPr>
        <p:txBody>
          <a:bodyPr wrap="none" rtlCol="0">
            <a:spAutoFit/>
          </a:bodyPr>
          <a:lstStyle/>
          <a:p>
            <a:r>
              <a:rPr kumimoji="1" lang="en-US" altLang="zh-CN" sz="1400"/>
              <a:t>4.5</a:t>
            </a:r>
            <a:endParaRPr kumimoji="1" lang="zh-CN" altLang="en-US" sz="1400"/>
          </a:p>
        </p:txBody>
      </p:sp>
      <p:sp>
        <p:nvSpPr>
          <p:cNvPr id="14" name="文本框 13"/>
          <p:cNvSpPr txBox="1"/>
          <p:nvPr/>
        </p:nvSpPr>
        <p:spPr>
          <a:xfrm>
            <a:off x="6576708" y="2708920"/>
            <a:ext cx="276038" cy="307777"/>
          </a:xfrm>
          <a:prstGeom prst="rect">
            <a:avLst/>
          </a:prstGeom>
          <a:noFill/>
        </p:spPr>
        <p:txBody>
          <a:bodyPr wrap="none" rtlCol="0">
            <a:spAutoFit/>
          </a:bodyPr>
          <a:lstStyle/>
          <a:p>
            <a:r>
              <a:rPr kumimoji="1" lang="en-US" altLang="zh-CN" sz="1400"/>
              <a:t>2</a:t>
            </a:r>
            <a:endParaRPr kumimoji="1" lang="zh-CN" altLang="en-US" sz="1400"/>
          </a:p>
        </p:txBody>
      </p:sp>
      <p:sp>
        <p:nvSpPr>
          <p:cNvPr id="15" name="文本框 14"/>
          <p:cNvSpPr txBox="1"/>
          <p:nvPr/>
        </p:nvSpPr>
        <p:spPr>
          <a:xfrm>
            <a:off x="827584" y="4581128"/>
            <a:ext cx="8032968" cy="1477328"/>
          </a:xfrm>
          <a:prstGeom prst="rect">
            <a:avLst/>
          </a:prstGeom>
          <a:noFill/>
        </p:spPr>
        <p:txBody>
          <a:bodyPr wrap="none" rtlCol="0">
            <a:spAutoFit/>
          </a:bodyPr>
          <a:lstStyle/>
          <a:p>
            <a:r>
              <a:rPr kumimoji="1" lang="zh-CN" altLang="en-US"/>
              <a:t>对于归一化来说：如果出现异常点，影响了</a:t>
            </a:r>
            <a:r>
              <a:rPr kumimoji="1" lang="zh-CN" altLang="en-US">
                <a:solidFill>
                  <a:srgbClr val="FF0000"/>
                </a:solidFill>
              </a:rPr>
              <a:t>最大值和最小值</a:t>
            </a:r>
            <a:r>
              <a:rPr kumimoji="1" lang="zh-CN" altLang="en-US"/>
              <a:t>，那么结果显然</a:t>
            </a:r>
            <a:endParaRPr kumimoji="1" lang="en-US" altLang="zh-CN"/>
          </a:p>
          <a:p>
            <a:r>
              <a:rPr kumimoji="1" lang="en-US" altLang="zh-CN"/>
              <a:t>		</a:t>
            </a:r>
            <a:r>
              <a:rPr kumimoji="1" lang="zh-CN" altLang="en-US"/>
              <a:t>会发生改变</a:t>
            </a:r>
            <a:endParaRPr kumimoji="1" lang="en-US" altLang="zh-CN"/>
          </a:p>
          <a:p>
            <a:endParaRPr kumimoji="1" lang="en-US" altLang="zh-CN"/>
          </a:p>
          <a:p>
            <a:r>
              <a:rPr kumimoji="1" lang="zh-CN" altLang="en-US"/>
              <a:t>对于标准化来说：如果出现异常点，由于</a:t>
            </a:r>
            <a:r>
              <a:rPr kumimoji="1" lang="zh-CN" altLang="en-US">
                <a:solidFill>
                  <a:srgbClr val="FF0000"/>
                </a:solidFill>
              </a:rPr>
              <a:t>具有一定数据量，少量的异常点对</a:t>
            </a:r>
            <a:endParaRPr kumimoji="1" lang="en-US" altLang="zh-CN">
              <a:solidFill>
                <a:srgbClr val="FF0000"/>
              </a:solidFill>
            </a:endParaRPr>
          </a:p>
          <a:p>
            <a:r>
              <a:rPr kumimoji="1" lang="en-US" altLang="zh-CN">
                <a:solidFill>
                  <a:srgbClr val="FF0000"/>
                </a:solidFill>
              </a:rPr>
              <a:t>		</a:t>
            </a:r>
            <a:r>
              <a:rPr kumimoji="1" lang="zh-CN" altLang="en-US">
                <a:solidFill>
                  <a:srgbClr val="FF0000"/>
                </a:solidFill>
              </a:rPr>
              <a:t>于平均值的影响并不大</a:t>
            </a:r>
            <a:r>
              <a:rPr kumimoji="1" lang="zh-CN" altLang="en-US"/>
              <a:t>，从而方差改变较小。</a:t>
            </a:r>
          </a:p>
        </p:txBody>
      </p:sp>
      <p:sp>
        <p:nvSpPr>
          <p:cNvPr id="16" name="文本框 15"/>
          <p:cNvSpPr txBox="1"/>
          <p:nvPr/>
        </p:nvSpPr>
        <p:spPr>
          <a:xfrm>
            <a:off x="2840955" y="714988"/>
            <a:ext cx="3775393" cy="523220"/>
          </a:xfrm>
          <a:prstGeom prst="rect">
            <a:avLst/>
          </a:prstGeom>
          <a:noFill/>
        </p:spPr>
        <p:txBody>
          <a:bodyPr wrap="none" rtlCol="0">
            <a:spAutoFit/>
          </a:bodyPr>
          <a:lstStyle/>
          <a:p>
            <a:r>
              <a:rPr kumimoji="1" lang="zh-CN" altLang="en-US" sz="2800">
                <a:solidFill>
                  <a:schemeClr val="accent6">
                    <a:lumMod val="75000"/>
                  </a:schemeClr>
                </a:solidFill>
              </a:rPr>
              <a:t>结合归一化来谈标准化</a:t>
            </a:r>
          </a:p>
        </p:txBody>
      </p:sp>
    </p:spTree>
    <p:extLst>
      <p:ext uri="{BB962C8B-B14F-4D97-AF65-F5344CB8AC3E}">
        <p14:creationId xmlns:p14="http://schemas.microsoft.com/office/powerpoint/2010/main" val="20609671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7624" y="3212976"/>
            <a:ext cx="7842788" cy="461665"/>
          </a:xfrm>
          <a:prstGeom prst="rect">
            <a:avLst/>
          </a:prstGeom>
          <a:noFill/>
        </p:spPr>
        <p:txBody>
          <a:bodyPr wrap="none" rtlCol="0">
            <a:spAutoFit/>
          </a:bodyPr>
          <a:lstStyle/>
          <a:p>
            <a:r>
              <a:rPr kumimoji="1" lang="en-US" altLang="zh-CN" sz="2400"/>
              <a:t>sklearn</a:t>
            </a:r>
            <a:r>
              <a:rPr kumimoji="1" lang="zh-CN" altLang="en-US" sz="2400"/>
              <a:t>特征化</a:t>
            </a:r>
            <a:r>
              <a:rPr kumimoji="1" lang="en-US" altLang="zh-CN" sz="2400"/>
              <a:t>API:  </a:t>
            </a:r>
            <a:r>
              <a:rPr lang="en-US" altLang="zh-CN" sz="2400"/>
              <a:t>scikit-learn.preprocessing.</a:t>
            </a:r>
            <a:r>
              <a:rPr lang="en-US" altLang="zh-CN" sz="2400">
                <a:solidFill>
                  <a:srgbClr val="FF0000"/>
                </a:solidFill>
              </a:rPr>
              <a:t>StandardScaler</a:t>
            </a:r>
            <a:endParaRPr kumimoji="1" lang="zh-CN" altLang="en-US" sz="2400">
              <a:solidFill>
                <a:srgbClr val="FF0000"/>
              </a:solidFill>
            </a:endParaRPr>
          </a:p>
        </p:txBody>
      </p:sp>
      <p:sp>
        <p:nvSpPr>
          <p:cNvPr id="5" name="文本框 4"/>
          <p:cNvSpPr txBox="1"/>
          <p:nvPr/>
        </p:nvSpPr>
        <p:spPr>
          <a:xfrm>
            <a:off x="3347864" y="1052736"/>
            <a:ext cx="2795958" cy="523220"/>
          </a:xfrm>
          <a:prstGeom prst="rect">
            <a:avLst/>
          </a:prstGeom>
          <a:noFill/>
        </p:spPr>
        <p:txBody>
          <a:bodyPr wrap="none" rtlCol="0">
            <a:spAutoFit/>
          </a:bodyPr>
          <a:lstStyle/>
          <a:p>
            <a:r>
              <a:rPr kumimoji="1" lang="en-US" altLang="zh-CN" sz="2800">
                <a:solidFill>
                  <a:schemeClr val="accent6">
                    <a:lumMod val="75000"/>
                  </a:schemeClr>
                </a:solidFill>
              </a:rPr>
              <a:t>sklearn</a:t>
            </a:r>
            <a:r>
              <a:rPr kumimoji="1" lang="zh-CN" altLang="en-US" sz="2800">
                <a:solidFill>
                  <a:schemeClr val="accent6">
                    <a:lumMod val="75000"/>
                  </a:schemeClr>
                </a:solidFill>
              </a:rPr>
              <a:t>特征化</a:t>
            </a:r>
            <a:r>
              <a:rPr kumimoji="1" lang="en-US" altLang="zh-CN" sz="2800">
                <a:solidFill>
                  <a:schemeClr val="accent6">
                    <a:lumMod val="75000"/>
                  </a:schemeClr>
                </a:solidFill>
              </a:rPr>
              <a:t>API</a:t>
            </a:r>
            <a:endParaRPr kumimoji="1" lang="zh-CN" altLang="en-US" sz="2800">
              <a:solidFill>
                <a:schemeClr val="accent6">
                  <a:lumMod val="75000"/>
                </a:schemeClr>
              </a:solidFill>
            </a:endParaRPr>
          </a:p>
        </p:txBody>
      </p:sp>
    </p:spTree>
    <p:extLst>
      <p:ext uri="{BB962C8B-B14F-4D97-AF65-F5344CB8AC3E}">
        <p14:creationId xmlns:p14="http://schemas.microsoft.com/office/powerpoint/2010/main" val="19114333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37731" y="836712"/>
            <a:ext cx="3085460" cy="523220"/>
          </a:xfrm>
          <a:prstGeom prst="rect">
            <a:avLst/>
          </a:prstGeom>
        </p:spPr>
        <p:txBody>
          <a:bodyPr wrap="none">
            <a:spAutoFit/>
          </a:bodyPr>
          <a:lstStyle/>
          <a:p>
            <a:r>
              <a:rPr lang="en-US" altLang="zh-CN" sz="2800">
                <a:solidFill>
                  <a:schemeClr val="accent6">
                    <a:lumMod val="75000"/>
                  </a:schemeClr>
                </a:solidFill>
              </a:rPr>
              <a:t>StandardScaler</a:t>
            </a:r>
            <a:r>
              <a:rPr lang="zh-CN" altLang="en-US" sz="2800">
                <a:solidFill>
                  <a:schemeClr val="accent6">
                    <a:lumMod val="75000"/>
                  </a:schemeClr>
                </a:solidFill>
              </a:rPr>
              <a:t>语法</a:t>
            </a:r>
            <a:endParaRPr lang="en-US" altLang="zh-CN" sz="2800">
              <a:solidFill>
                <a:schemeClr val="accent6">
                  <a:lumMod val="75000"/>
                </a:schemeClr>
              </a:solidFill>
            </a:endParaRPr>
          </a:p>
        </p:txBody>
      </p:sp>
      <p:sp>
        <p:nvSpPr>
          <p:cNvPr id="5" name="文本框 4"/>
          <p:cNvSpPr txBox="1"/>
          <p:nvPr/>
        </p:nvSpPr>
        <p:spPr>
          <a:xfrm>
            <a:off x="1403648" y="1772816"/>
            <a:ext cx="7308304" cy="769441"/>
          </a:xfrm>
          <a:prstGeom prst="rect">
            <a:avLst/>
          </a:prstGeom>
          <a:noFill/>
        </p:spPr>
        <p:txBody>
          <a:bodyPr wrap="square" rtlCol="0">
            <a:spAutoFit/>
          </a:bodyPr>
          <a:lstStyle/>
          <a:p>
            <a:pPr marL="285750" indent="-285750">
              <a:buFont typeface="Arial" charset="0"/>
              <a:buChar char="•"/>
            </a:pPr>
            <a:r>
              <a:rPr lang="en-US" altLang="zh-CN" sz="2400"/>
              <a:t>StandardScaler</a:t>
            </a:r>
            <a:r>
              <a:rPr lang="en-US" altLang="zh-CN" sz="2400" smtClean="0"/>
              <a:t>(</a:t>
            </a:r>
            <a:r>
              <a:rPr lang="mr-IN" altLang="zh-CN" sz="2400" smtClean="0"/>
              <a:t>…</a:t>
            </a:r>
            <a:r>
              <a:rPr lang="en-US" altLang="zh-CN" sz="2400" smtClean="0"/>
              <a:t>)</a:t>
            </a:r>
          </a:p>
          <a:p>
            <a:pPr marL="742950" lvl="1" indent="-285750">
              <a:buFont typeface="Arial" charset="0"/>
              <a:buChar char="•"/>
            </a:pPr>
            <a:r>
              <a:rPr lang="zh-CN" altLang="en-US" sz="2000"/>
              <a:t>处理之后每列来说所有数据都聚集在</a:t>
            </a:r>
            <a:r>
              <a:rPr lang="zh-CN" altLang="en-US" sz="2000">
                <a:solidFill>
                  <a:srgbClr val="FF0000"/>
                </a:solidFill>
              </a:rPr>
              <a:t>均值</a:t>
            </a:r>
            <a:r>
              <a:rPr lang="en-US" altLang="zh-CN" sz="2000">
                <a:solidFill>
                  <a:srgbClr val="FF0000"/>
                </a:solidFill>
              </a:rPr>
              <a:t>0</a:t>
            </a:r>
            <a:r>
              <a:rPr lang="zh-CN" altLang="en-US" sz="2000">
                <a:solidFill>
                  <a:srgbClr val="FF0000"/>
                </a:solidFill>
              </a:rPr>
              <a:t>附近方差为</a:t>
            </a:r>
            <a:r>
              <a:rPr lang="en-US" altLang="zh-CN" sz="2000">
                <a:solidFill>
                  <a:srgbClr val="FF0000"/>
                </a:solidFill>
              </a:rPr>
              <a:t>1</a:t>
            </a:r>
            <a:endParaRPr lang="en-US" altLang="zh-CN" sz="2000" dirty="0" smtClean="0">
              <a:solidFill>
                <a:srgbClr val="FF0000"/>
              </a:solidFill>
            </a:endParaRPr>
          </a:p>
        </p:txBody>
      </p:sp>
      <p:sp>
        <p:nvSpPr>
          <p:cNvPr id="6" name="文本框 5"/>
          <p:cNvSpPr txBox="1"/>
          <p:nvPr/>
        </p:nvSpPr>
        <p:spPr>
          <a:xfrm>
            <a:off x="1981410" y="2603813"/>
            <a:ext cx="6190990" cy="3385542"/>
          </a:xfrm>
          <a:prstGeom prst="rect">
            <a:avLst/>
          </a:prstGeom>
          <a:noFill/>
        </p:spPr>
        <p:txBody>
          <a:bodyPr wrap="none" rtlCol="0">
            <a:spAutoFit/>
          </a:bodyPr>
          <a:lstStyle/>
          <a:p>
            <a:pPr marL="285750" indent="-285750">
              <a:buFont typeface="Arial" charset="0"/>
              <a:buChar char="•"/>
            </a:pPr>
            <a:r>
              <a:rPr lang="en-US" altLang="zh-CN" sz="2000"/>
              <a:t>StandardScaler</a:t>
            </a:r>
            <a:r>
              <a:rPr kumimoji="1" lang="en-US" altLang="zh-CN" sz="2000" smtClean="0"/>
              <a:t>.</a:t>
            </a:r>
            <a:r>
              <a:rPr kumimoji="1" lang="en-US" altLang="zh-CN" sz="2000" smtClean="0">
                <a:solidFill>
                  <a:srgbClr val="FF0000"/>
                </a:solidFill>
              </a:rPr>
              <a:t>fit_transform</a:t>
            </a:r>
            <a:r>
              <a:rPr kumimoji="1" lang="en-US" altLang="zh-CN" sz="2000" smtClean="0"/>
              <a:t>(X,y)       </a:t>
            </a:r>
          </a:p>
          <a:p>
            <a:pPr marL="742950" lvl="1" indent="-285750">
              <a:buFont typeface="Arial" charset="0"/>
              <a:buChar char="•"/>
            </a:pPr>
            <a:r>
              <a:rPr kumimoji="1" lang="en-US" altLang="zh-CN" sz="2000" smtClean="0"/>
              <a:t>X:numpy array</a:t>
            </a:r>
            <a:r>
              <a:rPr kumimoji="1" lang="zh-CN" altLang="en-US" sz="2000"/>
              <a:t>格式</a:t>
            </a:r>
            <a:r>
              <a:rPr kumimoji="1" lang="zh-CN" altLang="en-US" sz="2000" smtClean="0"/>
              <a:t>的数据</a:t>
            </a:r>
            <a:r>
              <a:rPr kumimoji="1" lang="en-US" altLang="zh-CN" sz="2000" smtClean="0"/>
              <a:t>[n_samples,n_features]</a:t>
            </a:r>
            <a:endParaRPr kumimoji="1" lang="en-US" altLang="zh-CN" sz="2000">
              <a:solidFill>
                <a:srgbClr val="FF0000"/>
              </a:solidFill>
            </a:endParaRPr>
          </a:p>
          <a:p>
            <a:pPr marL="742950" lvl="1" indent="-285750">
              <a:buFont typeface="Arial" charset="0"/>
              <a:buChar char="•"/>
            </a:pPr>
            <a:r>
              <a:rPr kumimoji="1" lang="zh-CN" altLang="en-US" sz="2000" smtClean="0"/>
              <a:t>返回值：转换后的形状相同的</a:t>
            </a:r>
            <a:r>
              <a:rPr kumimoji="1" lang="en-US" altLang="zh-CN" sz="2000" smtClean="0"/>
              <a:t>array</a:t>
            </a:r>
            <a:endParaRPr kumimoji="1" lang="en-US" altLang="zh-CN" smtClean="0"/>
          </a:p>
          <a:p>
            <a:pPr marL="342900" indent="-342900">
              <a:buFont typeface="+mj-lt"/>
              <a:buAutoNum type="arabicPeriod"/>
            </a:pPr>
            <a:endParaRPr kumimoji="1" lang="en-US" altLang="zh-CN"/>
          </a:p>
          <a:p>
            <a:pPr marL="342900" indent="-342900">
              <a:buFont typeface="Arial" charset="0"/>
              <a:buChar char="•"/>
            </a:pPr>
            <a:r>
              <a:rPr kumimoji="1" lang="en-US" altLang="zh-CN" sz="2000"/>
              <a:t>StandardScaler.mean_</a:t>
            </a:r>
          </a:p>
          <a:p>
            <a:pPr marL="800100" lvl="1" indent="-342900">
              <a:buFont typeface="Arial" charset="0"/>
              <a:buChar char="•"/>
            </a:pPr>
            <a:r>
              <a:rPr kumimoji="1" lang="zh-CN" altLang="en-US" sz="2000"/>
              <a:t>原始数据中每列特征的平均值</a:t>
            </a:r>
            <a:endParaRPr kumimoji="1" lang="en-US" altLang="zh-CN" sz="2000"/>
          </a:p>
          <a:p>
            <a:pPr marL="342900" indent="-342900">
              <a:buFont typeface="+mj-lt"/>
              <a:buAutoNum type="arabicPeriod"/>
            </a:pPr>
            <a:endParaRPr kumimoji="1" lang="en-US" altLang="zh-CN" sz="2000"/>
          </a:p>
          <a:p>
            <a:pPr marL="342900" indent="-342900">
              <a:buFont typeface="Arial" charset="0"/>
              <a:buChar char="•"/>
            </a:pPr>
            <a:r>
              <a:rPr kumimoji="1" lang="en-US" altLang="zh-CN" sz="2000"/>
              <a:t>StandardScaler.std_</a:t>
            </a:r>
          </a:p>
          <a:p>
            <a:pPr marL="800100" lvl="1" indent="-342900">
              <a:buFont typeface="Arial" charset="0"/>
              <a:buChar char="•"/>
            </a:pPr>
            <a:r>
              <a:rPr kumimoji="1" lang="zh-CN" altLang="en-US" sz="2000"/>
              <a:t>原始数据每列特征的方差</a:t>
            </a:r>
            <a:endParaRPr kumimoji="1" lang="en-US" altLang="zh-CN" sz="200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12516984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9960" y="4005064"/>
            <a:ext cx="1963999" cy="1384995"/>
          </a:xfrm>
          <a:prstGeom prst="rect">
            <a:avLst/>
          </a:prstGeom>
        </p:spPr>
        <p:txBody>
          <a:bodyPr wrap="none">
            <a:spAutoFit/>
          </a:bodyPr>
          <a:lstStyle/>
          <a:p>
            <a:r>
              <a:rPr lang="pt-BR" altLang="zh-CN" sz="2800"/>
              <a:t>[[ </a:t>
            </a:r>
            <a:r>
              <a:rPr lang="pt-BR" altLang="zh-CN" sz="2800">
                <a:solidFill>
                  <a:srgbClr val="F5871F"/>
                </a:solidFill>
                <a:effectLst/>
              </a:rPr>
              <a:t>1.</a:t>
            </a:r>
            <a:r>
              <a:rPr lang="pt-BR" altLang="zh-CN" sz="2800"/>
              <a:t>, -</a:t>
            </a:r>
            <a:r>
              <a:rPr lang="pt-BR" altLang="zh-CN" sz="2800">
                <a:solidFill>
                  <a:srgbClr val="F5871F"/>
                </a:solidFill>
                <a:effectLst/>
              </a:rPr>
              <a:t>1.</a:t>
            </a:r>
            <a:r>
              <a:rPr lang="pt-BR" altLang="zh-CN" sz="2800"/>
              <a:t>, </a:t>
            </a:r>
            <a:r>
              <a:rPr lang="en-US" altLang="zh-CN" sz="2800">
                <a:solidFill>
                  <a:srgbClr val="F5871F"/>
                </a:solidFill>
              </a:rPr>
              <a:t>3</a:t>
            </a:r>
            <a:r>
              <a:rPr lang="pt-BR" altLang="zh-CN" sz="2800">
                <a:solidFill>
                  <a:srgbClr val="F5871F"/>
                </a:solidFill>
                <a:effectLst/>
              </a:rPr>
              <a:t>.</a:t>
            </a:r>
            <a:r>
              <a:rPr lang="pt-BR" altLang="zh-CN" sz="2800"/>
              <a:t>],</a:t>
            </a:r>
          </a:p>
          <a:p>
            <a:r>
              <a:rPr lang="pt-BR" altLang="zh-CN" sz="2800"/>
              <a:t>[ </a:t>
            </a:r>
            <a:r>
              <a:rPr lang="pt-BR" altLang="zh-CN" sz="2800">
                <a:solidFill>
                  <a:srgbClr val="F5871F"/>
                </a:solidFill>
                <a:effectLst/>
              </a:rPr>
              <a:t>2.</a:t>
            </a:r>
            <a:r>
              <a:rPr lang="pt-BR" altLang="zh-CN" sz="2800"/>
              <a:t>, </a:t>
            </a:r>
            <a:r>
              <a:rPr lang="en-US" altLang="zh-CN" sz="2800">
                <a:solidFill>
                  <a:srgbClr val="F5871F"/>
                </a:solidFill>
              </a:rPr>
              <a:t>4</a:t>
            </a:r>
            <a:r>
              <a:rPr lang="pt-BR" altLang="zh-CN" sz="2800">
                <a:solidFill>
                  <a:srgbClr val="F5871F"/>
                </a:solidFill>
                <a:effectLst/>
              </a:rPr>
              <a:t>.</a:t>
            </a:r>
            <a:r>
              <a:rPr lang="pt-BR" altLang="zh-CN" sz="2800"/>
              <a:t>, </a:t>
            </a:r>
            <a:r>
              <a:rPr lang="en-US" altLang="zh-CN" sz="2800">
                <a:solidFill>
                  <a:srgbClr val="F5871F"/>
                </a:solidFill>
              </a:rPr>
              <a:t>2</a:t>
            </a:r>
            <a:r>
              <a:rPr lang="pt-BR" altLang="zh-CN" sz="2800">
                <a:solidFill>
                  <a:srgbClr val="F5871F"/>
                </a:solidFill>
                <a:effectLst/>
              </a:rPr>
              <a:t>.</a:t>
            </a:r>
            <a:r>
              <a:rPr lang="pt-BR" altLang="zh-CN" sz="2800"/>
              <a:t>],</a:t>
            </a:r>
          </a:p>
          <a:p>
            <a:r>
              <a:rPr lang="pt-BR" altLang="zh-CN" sz="2800"/>
              <a:t>[ </a:t>
            </a:r>
            <a:r>
              <a:rPr lang="en-US" altLang="zh-CN" sz="2800">
                <a:solidFill>
                  <a:srgbClr val="F5871F"/>
                </a:solidFill>
              </a:rPr>
              <a:t>4</a:t>
            </a:r>
            <a:r>
              <a:rPr lang="pt-BR" altLang="zh-CN" sz="2800">
                <a:solidFill>
                  <a:srgbClr val="F5871F"/>
                </a:solidFill>
                <a:effectLst/>
              </a:rPr>
              <a:t>.</a:t>
            </a:r>
            <a:r>
              <a:rPr lang="pt-BR" altLang="zh-CN" sz="2800"/>
              <a:t>, </a:t>
            </a:r>
            <a:r>
              <a:rPr lang="en-US" altLang="zh-CN" sz="2800">
                <a:solidFill>
                  <a:srgbClr val="F5871F"/>
                </a:solidFill>
              </a:rPr>
              <a:t>6</a:t>
            </a:r>
            <a:r>
              <a:rPr lang="pt-BR" altLang="zh-CN" sz="2800">
                <a:solidFill>
                  <a:srgbClr val="F5871F"/>
                </a:solidFill>
                <a:effectLst/>
              </a:rPr>
              <a:t>.</a:t>
            </a:r>
            <a:r>
              <a:rPr lang="pt-BR" altLang="zh-CN" sz="2800"/>
              <a:t>, -</a:t>
            </a:r>
            <a:r>
              <a:rPr lang="pt-BR" altLang="zh-CN" sz="2800">
                <a:solidFill>
                  <a:srgbClr val="F5871F"/>
                </a:solidFill>
                <a:effectLst/>
              </a:rPr>
              <a:t>1.</a:t>
            </a:r>
            <a:r>
              <a:rPr lang="pt-BR" altLang="zh-CN" sz="2800"/>
              <a:t>]]</a:t>
            </a:r>
            <a:endParaRPr lang="zh-CN" altLang="en-US" sz="2800"/>
          </a:p>
        </p:txBody>
      </p:sp>
      <p:sp>
        <p:nvSpPr>
          <p:cNvPr id="5" name="文本框 4"/>
          <p:cNvSpPr txBox="1"/>
          <p:nvPr/>
        </p:nvSpPr>
        <p:spPr>
          <a:xfrm>
            <a:off x="4211960" y="836712"/>
            <a:ext cx="1338828" cy="369332"/>
          </a:xfrm>
          <a:prstGeom prst="rect">
            <a:avLst/>
          </a:prstGeom>
          <a:noFill/>
        </p:spPr>
        <p:txBody>
          <a:bodyPr wrap="none" rtlCol="0">
            <a:spAutoFit/>
          </a:bodyPr>
          <a:lstStyle/>
          <a:p>
            <a:r>
              <a:rPr kumimoji="1" lang="zh-CN" altLang="en-US">
                <a:solidFill>
                  <a:schemeClr val="accent6">
                    <a:lumMod val="75000"/>
                  </a:schemeClr>
                </a:solidFill>
              </a:rPr>
              <a:t>标准化步骤</a:t>
            </a:r>
          </a:p>
        </p:txBody>
      </p:sp>
      <p:sp>
        <p:nvSpPr>
          <p:cNvPr id="6" name="文本框 5"/>
          <p:cNvSpPr txBox="1"/>
          <p:nvPr/>
        </p:nvSpPr>
        <p:spPr>
          <a:xfrm>
            <a:off x="1835696" y="1988840"/>
            <a:ext cx="2696507" cy="1200329"/>
          </a:xfrm>
          <a:prstGeom prst="rect">
            <a:avLst/>
          </a:prstGeom>
          <a:noFill/>
        </p:spPr>
        <p:txBody>
          <a:bodyPr wrap="none" rtlCol="0">
            <a:spAutoFit/>
          </a:bodyPr>
          <a:lstStyle/>
          <a:p>
            <a:r>
              <a:rPr kumimoji="1" lang="en-US" altLang="zh-CN"/>
              <a:t>1</a:t>
            </a:r>
            <a:r>
              <a:rPr kumimoji="1" lang="zh-CN" altLang="en-US"/>
              <a:t>、实例化</a:t>
            </a:r>
            <a:r>
              <a:rPr lang="en-US" altLang="zh-CN" b="1"/>
              <a:t>StandardScaler</a:t>
            </a:r>
          </a:p>
          <a:p>
            <a:endParaRPr kumimoji="1" lang="en-US" altLang="zh-CN"/>
          </a:p>
          <a:p>
            <a:endParaRPr kumimoji="1" lang="en-US" altLang="zh-CN"/>
          </a:p>
          <a:p>
            <a:r>
              <a:rPr kumimoji="1" lang="en-US" altLang="zh-CN"/>
              <a:t>2</a:t>
            </a:r>
            <a:r>
              <a:rPr kumimoji="1" lang="zh-CN" altLang="en-US"/>
              <a:t>、通过</a:t>
            </a:r>
            <a:r>
              <a:rPr kumimoji="1" lang="en-US" altLang="zh-CN"/>
              <a:t>fit_transform</a:t>
            </a:r>
            <a:r>
              <a:rPr kumimoji="1" lang="zh-CN" altLang="en-US"/>
              <a:t>转换</a:t>
            </a:r>
          </a:p>
        </p:txBody>
      </p:sp>
    </p:spTree>
    <p:extLst>
      <p:ext uri="{BB962C8B-B14F-4D97-AF65-F5344CB8AC3E}">
        <p14:creationId xmlns:p14="http://schemas.microsoft.com/office/powerpoint/2010/main" val="5463624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1760" y="2852936"/>
            <a:ext cx="4572000" cy="646331"/>
          </a:xfrm>
          <a:prstGeom prst="rect">
            <a:avLst/>
          </a:prstGeom>
        </p:spPr>
        <p:txBody>
          <a:bodyPr>
            <a:spAutoFit/>
          </a:bodyPr>
          <a:lstStyle/>
          <a:p>
            <a:r>
              <a:rPr lang="zh-CN" altLang="en-US" b="0" i="0">
                <a:solidFill>
                  <a:srgbClr val="2B2B2B"/>
                </a:solidFill>
                <a:effectLst/>
                <a:latin typeface="Lato" charset="0"/>
              </a:rPr>
              <a:t>在已有</a:t>
            </a:r>
            <a:r>
              <a:rPr lang="zh-CN" altLang="en-US" b="0" i="0">
                <a:solidFill>
                  <a:srgbClr val="FF0000"/>
                </a:solidFill>
                <a:effectLst/>
                <a:latin typeface="Lato" charset="0"/>
              </a:rPr>
              <a:t>样本足够多的情况下比较稳定</a:t>
            </a:r>
            <a:r>
              <a:rPr lang="zh-CN" altLang="en-US" b="0" i="0">
                <a:solidFill>
                  <a:srgbClr val="2B2B2B"/>
                </a:solidFill>
                <a:effectLst/>
                <a:latin typeface="Lato" charset="0"/>
              </a:rPr>
              <a:t>，适合现代嘈杂大数据场景。</a:t>
            </a:r>
            <a:endParaRPr lang="zh-CN" altLang="en-US"/>
          </a:p>
        </p:txBody>
      </p:sp>
      <p:sp>
        <p:nvSpPr>
          <p:cNvPr id="5" name="文本框 4"/>
          <p:cNvSpPr txBox="1"/>
          <p:nvPr/>
        </p:nvSpPr>
        <p:spPr>
          <a:xfrm>
            <a:off x="3707745" y="980728"/>
            <a:ext cx="1980029" cy="523220"/>
          </a:xfrm>
          <a:prstGeom prst="rect">
            <a:avLst/>
          </a:prstGeom>
          <a:noFill/>
        </p:spPr>
        <p:txBody>
          <a:bodyPr wrap="none" rtlCol="0">
            <a:spAutoFit/>
          </a:bodyPr>
          <a:lstStyle/>
          <a:p>
            <a:r>
              <a:rPr kumimoji="1" lang="zh-CN" altLang="en-US" sz="2800">
                <a:solidFill>
                  <a:schemeClr val="accent6">
                    <a:lumMod val="75000"/>
                  </a:schemeClr>
                </a:solidFill>
              </a:rPr>
              <a:t>标准化总结</a:t>
            </a:r>
          </a:p>
        </p:txBody>
      </p:sp>
    </p:spTree>
    <p:extLst>
      <p:ext uri="{BB962C8B-B14F-4D97-AF65-F5344CB8AC3E}">
        <p14:creationId xmlns:p14="http://schemas.microsoft.com/office/powerpoint/2010/main" val="73975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99592" y="1772816"/>
            <a:ext cx="7382761" cy="3593595"/>
          </a:xfrm>
          <a:prstGeom prst="rect">
            <a:avLst/>
          </a:prstGeom>
        </p:spPr>
      </p:pic>
      <p:sp>
        <p:nvSpPr>
          <p:cNvPr id="3" name="文本框 2"/>
          <p:cNvSpPr txBox="1"/>
          <p:nvPr/>
        </p:nvSpPr>
        <p:spPr>
          <a:xfrm>
            <a:off x="611560" y="1043444"/>
            <a:ext cx="2973891" cy="369332"/>
          </a:xfrm>
          <a:prstGeom prst="rect">
            <a:avLst/>
          </a:prstGeom>
          <a:noFill/>
        </p:spPr>
        <p:txBody>
          <a:bodyPr wrap="none" rtlCol="0">
            <a:spAutoFit/>
          </a:bodyPr>
          <a:lstStyle/>
          <a:p>
            <a:r>
              <a:rPr kumimoji="1" lang="zh-CN" altLang="en-US">
                <a:solidFill>
                  <a:srgbClr val="0070C0"/>
                </a:solidFill>
              </a:rPr>
              <a:t>图片艺术化 </a:t>
            </a:r>
            <a:r>
              <a:rPr kumimoji="1" lang="en-US" altLang="zh-CN">
                <a:solidFill>
                  <a:srgbClr val="0070C0"/>
                </a:solidFill>
              </a:rPr>
              <a:t>GAN</a:t>
            </a:r>
            <a:r>
              <a:rPr kumimoji="1" lang="zh-CN" altLang="en-US">
                <a:solidFill>
                  <a:srgbClr val="0070C0"/>
                </a:solidFill>
              </a:rPr>
              <a:t>神经网络：</a:t>
            </a:r>
          </a:p>
        </p:txBody>
      </p:sp>
    </p:spTree>
    <p:extLst>
      <p:ext uri="{BB962C8B-B14F-4D97-AF65-F5344CB8AC3E}">
        <p14:creationId xmlns:p14="http://schemas.microsoft.com/office/powerpoint/2010/main" val="3311014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9712" y="2780928"/>
            <a:ext cx="5724644" cy="646331"/>
          </a:xfrm>
          <a:prstGeom prst="rect">
            <a:avLst/>
          </a:prstGeom>
          <a:noFill/>
        </p:spPr>
        <p:txBody>
          <a:bodyPr wrap="none" rtlCol="0">
            <a:spAutoFit/>
          </a:bodyPr>
          <a:lstStyle/>
          <a:p>
            <a:r>
              <a:rPr kumimoji="1" lang="zh-CN" altLang="en-US" sz="3600">
                <a:solidFill>
                  <a:srgbClr val="FF0000"/>
                </a:solidFill>
              </a:rPr>
              <a:t>如何处理数据中的缺失值？</a:t>
            </a:r>
          </a:p>
        </p:txBody>
      </p:sp>
      <p:sp>
        <p:nvSpPr>
          <p:cNvPr id="5" name="文本框 4"/>
          <p:cNvSpPr txBox="1"/>
          <p:nvPr/>
        </p:nvSpPr>
        <p:spPr>
          <a:xfrm>
            <a:off x="3851920" y="836712"/>
            <a:ext cx="1261884" cy="523220"/>
          </a:xfrm>
          <a:prstGeom prst="rect">
            <a:avLst/>
          </a:prstGeom>
          <a:noFill/>
        </p:spPr>
        <p:txBody>
          <a:bodyPr wrap="none" rtlCol="0">
            <a:spAutoFit/>
          </a:bodyPr>
          <a:lstStyle/>
          <a:p>
            <a:r>
              <a:rPr kumimoji="1" lang="zh-CN" altLang="en-US" sz="2800">
                <a:solidFill>
                  <a:schemeClr val="accent6">
                    <a:lumMod val="75000"/>
                  </a:schemeClr>
                </a:solidFill>
              </a:rPr>
              <a:t>缺失值</a:t>
            </a:r>
          </a:p>
        </p:txBody>
      </p:sp>
    </p:spTree>
    <p:extLst>
      <p:ext uri="{BB962C8B-B14F-4D97-AF65-F5344CB8AC3E}">
        <p14:creationId xmlns:p14="http://schemas.microsoft.com/office/powerpoint/2010/main" val="87060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21806" y="836712"/>
            <a:ext cx="2698175" cy="523220"/>
          </a:xfrm>
          <a:prstGeom prst="rect">
            <a:avLst/>
          </a:prstGeom>
        </p:spPr>
        <p:txBody>
          <a:bodyPr wrap="none">
            <a:spAutoFit/>
          </a:bodyPr>
          <a:lstStyle/>
          <a:p>
            <a:r>
              <a:rPr kumimoji="1" lang="zh-CN" altLang="en-US" sz="2800">
                <a:solidFill>
                  <a:schemeClr val="accent6">
                    <a:lumMod val="75000"/>
                  </a:schemeClr>
                </a:solidFill>
              </a:rPr>
              <a:t>缺失值处理方法</a:t>
            </a:r>
          </a:p>
        </p:txBody>
      </p:sp>
      <p:graphicFrame>
        <p:nvGraphicFramePr>
          <p:cNvPr id="7" name="表格 6"/>
          <p:cNvGraphicFramePr>
            <a:graphicFrameLocks noGrp="1"/>
          </p:cNvGraphicFramePr>
          <p:nvPr>
            <p:extLst/>
          </p:nvPr>
        </p:nvGraphicFramePr>
        <p:xfrm>
          <a:off x="1062482" y="2420888"/>
          <a:ext cx="7416824" cy="1296144"/>
        </p:xfrm>
        <a:graphic>
          <a:graphicData uri="http://schemas.openxmlformats.org/drawingml/2006/table">
            <a:tbl>
              <a:tblPr firstRow="1" bandRow="1">
                <a:tableStyleId>{5940675A-B579-460E-94D1-54222C63F5DA}</a:tableStyleId>
              </a:tblPr>
              <a:tblGrid>
                <a:gridCol w="1440160"/>
                <a:gridCol w="5976664"/>
              </a:tblGrid>
              <a:tr h="648072">
                <a:tc>
                  <a:txBody>
                    <a:bodyPr/>
                    <a:lstStyle/>
                    <a:p>
                      <a:pPr algn="ctr"/>
                      <a:r>
                        <a:rPr lang="zh-CN" altLang="en-US"/>
                        <a:t>删除</a:t>
                      </a:r>
                    </a:p>
                  </a:txBody>
                  <a:tcPr/>
                </a:tc>
                <a:tc>
                  <a:txBody>
                    <a:bodyPr/>
                    <a:lstStyle/>
                    <a:p>
                      <a:r>
                        <a:rPr lang="zh-CN" altLang="en-US"/>
                        <a:t>如果每列或者行数据缺失值达到一定的比例，建议放弃整行或者整列</a:t>
                      </a:r>
                    </a:p>
                  </a:txBody>
                  <a:tcPr/>
                </a:tc>
              </a:tr>
              <a:tr h="648072">
                <a:tc>
                  <a:txBody>
                    <a:bodyPr/>
                    <a:lstStyle/>
                    <a:p>
                      <a:pPr algn="ctr"/>
                      <a:r>
                        <a:rPr lang="zh-CN" altLang="en-US">
                          <a:solidFill>
                            <a:srgbClr val="FF0000"/>
                          </a:solidFill>
                        </a:rPr>
                        <a:t>插补</a:t>
                      </a:r>
                    </a:p>
                  </a:txBody>
                  <a:tcPr/>
                </a:tc>
                <a:tc>
                  <a:txBody>
                    <a:bodyPr/>
                    <a:lstStyle/>
                    <a:p>
                      <a:r>
                        <a:rPr lang="zh-CN" altLang="en-US"/>
                        <a:t>可以通过缺失值每行或者每列的平均值、中位数来填充</a:t>
                      </a:r>
                    </a:p>
                  </a:txBody>
                  <a:tcPr/>
                </a:tc>
              </a:tr>
            </a:tbl>
          </a:graphicData>
        </a:graphic>
      </p:graphicFrame>
      <p:sp>
        <p:nvSpPr>
          <p:cNvPr id="8" name="文本框 7"/>
          <p:cNvSpPr txBox="1"/>
          <p:nvPr/>
        </p:nvSpPr>
        <p:spPr>
          <a:xfrm>
            <a:off x="1013552" y="2049137"/>
            <a:ext cx="532518" cy="369332"/>
          </a:xfrm>
          <a:prstGeom prst="rect">
            <a:avLst/>
          </a:prstGeom>
          <a:noFill/>
        </p:spPr>
        <p:txBody>
          <a:bodyPr wrap="none" rtlCol="0">
            <a:spAutoFit/>
          </a:bodyPr>
          <a:lstStyle/>
          <a:p>
            <a:r>
              <a:rPr kumimoji="1" lang="en-US" altLang="zh-CN"/>
              <a:t>1</a:t>
            </a:r>
            <a:r>
              <a:rPr kumimoji="1" lang="zh-CN" altLang="en-US"/>
              <a:t>、</a:t>
            </a:r>
          </a:p>
        </p:txBody>
      </p:sp>
      <p:sp>
        <p:nvSpPr>
          <p:cNvPr id="9" name="文本框 8"/>
          <p:cNvSpPr txBox="1"/>
          <p:nvPr/>
        </p:nvSpPr>
        <p:spPr>
          <a:xfrm>
            <a:off x="1013552" y="4221088"/>
            <a:ext cx="5234703" cy="369332"/>
          </a:xfrm>
          <a:prstGeom prst="rect">
            <a:avLst/>
          </a:prstGeom>
          <a:noFill/>
        </p:spPr>
        <p:txBody>
          <a:bodyPr wrap="none" rtlCol="0">
            <a:spAutoFit/>
          </a:bodyPr>
          <a:lstStyle/>
          <a:p>
            <a:r>
              <a:rPr kumimoji="1" lang="en-US" altLang="zh-CN"/>
              <a:t>2</a:t>
            </a:r>
            <a:r>
              <a:rPr kumimoji="1" lang="zh-CN" altLang="en-US"/>
              <a:t>、</a:t>
            </a:r>
            <a:r>
              <a:rPr kumimoji="1" lang="en-US" altLang="zh-CN"/>
              <a:t>sklearn</a:t>
            </a:r>
            <a:r>
              <a:rPr kumimoji="1" lang="zh-CN" altLang="en-US"/>
              <a:t>缺失值</a:t>
            </a:r>
            <a:r>
              <a:rPr kumimoji="1" lang="en-US" altLang="zh-CN"/>
              <a:t>API:  </a:t>
            </a:r>
            <a:r>
              <a:rPr lang="en-US" altLang="zh-CN"/>
              <a:t>sklearn.preprocessing.</a:t>
            </a:r>
            <a:r>
              <a:rPr lang="en-US" altLang="zh-CN">
                <a:solidFill>
                  <a:srgbClr val="FF0000"/>
                </a:solidFill>
              </a:rPr>
              <a:t>Imputer</a:t>
            </a:r>
            <a:endParaRPr kumimoji="1" lang="zh-CN" altLang="en-US">
              <a:solidFill>
                <a:srgbClr val="FF0000"/>
              </a:solidFill>
            </a:endParaRPr>
          </a:p>
        </p:txBody>
      </p:sp>
    </p:spTree>
    <p:extLst>
      <p:ext uri="{BB962C8B-B14F-4D97-AF65-F5344CB8AC3E}">
        <p14:creationId xmlns:p14="http://schemas.microsoft.com/office/powerpoint/2010/main" val="7870901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19872" y="836712"/>
            <a:ext cx="2077428" cy="523220"/>
          </a:xfrm>
          <a:prstGeom prst="rect">
            <a:avLst/>
          </a:prstGeom>
        </p:spPr>
        <p:txBody>
          <a:bodyPr wrap="none">
            <a:spAutoFit/>
          </a:bodyPr>
          <a:lstStyle/>
          <a:p>
            <a:r>
              <a:rPr lang="en-US" altLang="zh-CN" sz="2800">
                <a:solidFill>
                  <a:schemeClr val="accent6">
                    <a:lumMod val="75000"/>
                  </a:schemeClr>
                </a:solidFill>
              </a:rPr>
              <a:t>Imputer</a:t>
            </a:r>
            <a:r>
              <a:rPr lang="zh-CN" altLang="en-US" sz="2800">
                <a:solidFill>
                  <a:schemeClr val="accent6">
                    <a:lumMod val="75000"/>
                  </a:schemeClr>
                </a:solidFill>
              </a:rPr>
              <a:t>语法</a:t>
            </a:r>
            <a:endParaRPr lang="en-US" altLang="zh-CN" sz="2800">
              <a:solidFill>
                <a:schemeClr val="accent6">
                  <a:lumMod val="75000"/>
                </a:schemeClr>
              </a:solidFill>
            </a:endParaRPr>
          </a:p>
        </p:txBody>
      </p:sp>
      <p:sp>
        <p:nvSpPr>
          <p:cNvPr id="5" name="文本框 4"/>
          <p:cNvSpPr txBox="1"/>
          <p:nvPr/>
        </p:nvSpPr>
        <p:spPr>
          <a:xfrm>
            <a:off x="1259632" y="2420888"/>
            <a:ext cx="7308304" cy="707886"/>
          </a:xfrm>
          <a:prstGeom prst="rect">
            <a:avLst/>
          </a:prstGeom>
          <a:noFill/>
        </p:spPr>
        <p:txBody>
          <a:bodyPr wrap="square" rtlCol="0">
            <a:spAutoFit/>
          </a:bodyPr>
          <a:lstStyle/>
          <a:p>
            <a:pPr marL="285750" indent="-285750">
              <a:buFont typeface="Arial" charset="0"/>
              <a:buChar char="•"/>
            </a:pPr>
            <a:r>
              <a:rPr lang="nl-NL" altLang="zh-CN" sz="2000"/>
              <a:t>Imputer(</a:t>
            </a:r>
            <a:r>
              <a:rPr lang="nl-NL" altLang="zh-CN" sz="2000" i="1"/>
              <a:t>missing_values='NaN'</a:t>
            </a:r>
            <a:r>
              <a:rPr lang="nl-NL" altLang="zh-CN" sz="2000"/>
              <a:t>, </a:t>
            </a:r>
            <a:r>
              <a:rPr lang="nl-NL" altLang="zh-CN" sz="2000" i="1"/>
              <a:t>strategy='mean'</a:t>
            </a:r>
            <a:r>
              <a:rPr lang="nl-NL" altLang="zh-CN" sz="2000"/>
              <a:t>, </a:t>
            </a:r>
            <a:r>
              <a:rPr lang="nl-NL" altLang="zh-CN" sz="2000" i="1"/>
              <a:t>axis=0</a:t>
            </a:r>
            <a:r>
              <a:rPr lang="nl-NL" altLang="zh-CN" sz="2000"/>
              <a:t>)</a:t>
            </a:r>
          </a:p>
          <a:p>
            <a:pPr marL="742950" lvl="1" indent="-285750">
              <a:buFont typeface="Arial" charset="0"/>
              <a:buChar char="•"/>
            </a:pPr>
            <a:r>
              <a:rPr lang="zh-CN" altLang="en-US" sz="2000"/>
              <a:t>完成缺失值插补</a:t>
            </a:r>
            <a:endParaRPr lang="en-US" altLang="zh-CN" sz="2000" dirty="0" smtClean="0"/>
          </a:p>
        </p:txBody>
      </p:sp>
      <p:sp>
        <p:nvSpPr>
          <p:cNvPr id="6" name="文本框 5"/>
          <p:cNvSpPr txBox="1"/>
          <p:nvPr/>
        </p:nvSpPr>
        <p:spPr>
          <a:xfrm>
            <a:off x="1787487" y="3251885"/>
            <a:ext cx="6190990" cy="1292662"/>
          </a:xfrm>
          <a:prstGeom prst="rect">
            <a:avLst/>
          </a:prstGeom>
          <a:noFill/>
        </p:spPr>
        <p:txBody>
          <a:bodyPr wrap="none" rtlCol="0">
            <a:spAutoFit/>
          </a:bodyPr>
          <a:lstStyle/>
          <a:p>
            <a:pPr marL="285750" indent="-285750">
              <a:buFont typeface="Arial" charset="0"/>
              <a:buChar char="•"/>
            </a:pPr>
            <a:r>
              <a:rPr lang="nl-NL" altLang="zh-CN" sz="2000"/>
              <a:t>Imputer</a:t>
            </a:r>
            <a:r>
              <a:rPr kumimoji="1" lang="en-US" altLang="zh-CN" sz="2000" smtClean="0"/>
              <a:t>.</a:t>
            </a:r>
            <a:r>
              <a:rPr kumimoji="1" lang="en-US" altLang="zh-CN" sz="2000" smtClean="0">
                <a:solidFill>
                  <a:srgbClr val="FF0000"/>
                </a:solidFill>
              </a:rPr>
              <a:t>fit_transform</a:t>
            </a:r>
            <a:r>
              <a:rPr kumimoji="1" lang="en-US" altLang="zh-CN" sz="2000" smtClean="0"/>
              <a:t>(X,y)       </a:t>
            </a:r>
          </a:p>
          <a:p>
            <a:pPr marL="742950" lvl="1" indent="-285750">
              <a:buFont typeface="Arial" charset="0"/>
              <a:buChar char="•"/>
            </a:pPr>
            <a:r>
              <a:rPr kumimoji="1" lang="en-US" altLang="zh-CN" sz="2000" smtClean="0"/>
              <a:t>X:numpy array</a:t>
            </a:r>
            <a:r>
              <a:rPr kumimoji="1" lang="zh-CN" altLang="en-US" sz="2000"/>
              <a:t>格式</a:t>
            </a:r>
            <a:r>
              <a:rPr kumimoji="1" lang="zh-CN" altLang="en-US" sz="2000" smtClean="0"/>
              <a:t>的数据</a:t>
            </a:r>
            <a:r>
              <a:rPr kumimoji="1" lang="en-US" altLang="zh-CN" sz="2000" smtClean="0"/>
              <a:t>[n_samples,n_features]</a:t>
            </a:r>
            <a:endParaRPr kumimoji="1" lang="en-US" altLang="zh-CN" sz="2000">
              <a:solidFill>
                <a:srgbClr val="FF0000"/>
              </a:solidFill>
            </a:endParaRPr>
          </a:p>
          <a:p>
            <a:pPr marL="742950" lvl="1" indent="-285750">
              <a:buFont typeface="Arial" charset="0"/>
              <a:buChar char="•"/>
            </a:pPr>
            <a:r>
              <a:rPr kumimoji="1" lang="zh-CN" altLang="en-US" sz="2000" smtClean="0"/>
              <a:t>返回值：转换后的形状相同的</a:t>
            </a:r>
            <a:r>
              <a:rPr kumimoji="1" lang="en-US" altLang="zh-CN" sz="2000" smtClean="0"/>
              <a:t>array</a:t>
            </a: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13155705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23928" y="4149080"/>
            <a:ext cx="1319592" cy="923330"/>
          </a:xfrm>
          <a:prstGeom prst="rect">
            <a:avLst/>
          </a:prstGeom>
        </p:spPr>
        <p:txBody>
          <a:bodyPr wrap="none">
            <a:spAutoFit/>
          </a:bodyPr>
          <a:lstStyle/>
          <a:p>
            <a:r>
              <a:rPr lang="pt-BR" altLang="zh-CN"/>
              <a:t>[[</a:t>
            </a:r>
            <a:r>
              <a:rPr lang="pt-BR" altLang="zh-CN">
                <a:solidFill>
                  <a:srgbClr val="F5871F"/>
                </a:solidFill>
                <a:effectLst/>
              </a:rPr>
              <a:t>1</a:t>
            </a:r>
            <a:r>
              <a:rPr lang="pt-BR" altLang="zh-CN"/>
              <a:t>, </a:t>
            </a:r>
            <a:r>
              <a:rPr lang="pt-BR" altLang="zh-CN">
                <a:solidFill>
                  <a:srgbClr val="F5871F"/>
                </a:solidFill>
                <a:effectLst/>
              </a:rPr>
              <a:t>2</a:t>
            </a:r>
            <a:r>
              <a:rPr lang="pt-BR" altLang="zh-CN"/>
              <a:t>], </a:t>
            </a:r>
          </a:p>
          <a:p>
            <a:r>
              <a:rPr lang="pt-BR" altLang="zh-CN"/>
              <a:t>[np.nan, </a:t>
            </a:r>
            <a:r>
              <a:rPr lang="pt-BR" altLang="zh-CN">
                <a:solidFill>
                  <a:srgbClr val="F5871F"/>
                </a:solidFill>
                <a:effectLst/>
              </a:rPr>
              <a:t>3</a:t>
            </a:r>
            <a:r>
              <a:rPr lang="pt-BR" altLang="zh-CN"/>
              <a:t>], </a:t>
            </a:r>
          </a:p>
          <a:p>
            <a:r>
              <a:rPr lang="pt-BR" altLang="zh-CN"/>
              <a:t>[</a:t>
            </a:r>
            <a:r>
              <a:rPr lang="pt-BR" altLang="zh-CN">
                <a:solidFill>
                  <a:srgbClr val="F5871F"/>
                </a:solidFill>
                <a:effectLst/>
              </a:rPr>
              <a:t>7</a:t>
            </a:r>
            <a:r>
              <a:rPr lang="pt-BR" altLang="zh-CN"/>
              <a:t>, </a:t>
            </a:r>
            <a:r>
              <a:rPr lang="pt-BR" altLang="zh-CN">
                <a:solidFill>
                  <a:srgbClr val="F5871F"/>
                </a:solidFill>
                <a:effectLst/>
              </a:rPr>
              <a:t>6</a:t>
            </a:r>
            <a:r>
              <a:rPr lang="pt-BR" altLang="zh-CN"/>
              <a:t>]]</a:t>
            </a:r>
            <a:endParaRPr lang="zh-CN" altLang="en-US"/>
          </a:p>
        </p:txBody>
      </p:sp>
      <p:sp>
        <p:nvSpPr>
          <p:cNvPr id="5" name="文本框 4"/>
          <p:cNvSpPr txBox="1"/>
          <p:nvPr/>
        </p:nvSpPr>
        <p:spPr>
          <a:xfrm>
            <a:off x="3923928" y="764704"/>
            <a:ext cx="1402243" cy="369332"/>
          </a:xfrm>
          <a:prstGeom prst="rect">
            <a:avLst/>
          </a:prstGeom>
          <a:noFill/>
        </p:spPr>
        <p:txBody>
          <a:bodyPr wrap="none" rtlCol="0">
            <a:spAutoFit/>
          </a:bodyPr>
          <a:lstStyle/>
          <a:p>
            <a:r>
              <a:rPr lang="en-US" altLang="zh-CN">
                <a:solidFill>
                  <a:schemeClr val="accent6">
                    <a:lumMod val="75000"/>
                  </a:schemeClr>
                </a:solidFill>
              </a:rPr>
              <a:t>Imputer</a:t>
            </a:r>
            <a:r>
              <a:rPr lang="zh-CN" altLang="en-US">
                <a:solidFill>
                  <a:schemeClr val="accent6">
                    <a:lumMod val="75000"/>
                  </a:schemeClr>
                </a:solidFill>
              </a:rPr>
              <a:t>流程</a:t>
            </a:r>
            <a:endParaRPr kumimoji="1" lang="zh-CN" altLang="en-US"/>
          </a:p>
        </p:txBody>
      </p:sp>
      <p:sp>
        <p:nvSpPr>
          <p:cNvPr id="6" name="文本框 5"/>
          <p:cNvSpPr txBox="1"/>
          <p:nvPr/>
        </p:nvSpPr>
        <p:spPr>
          <a:xfrm>
            <a:off x="1907704" y="1772816"/>
            <a:ext cx="6478440" cy="369332"/>
          </a:xfrm>
          <a:prstGeom prst="rect">
            <a:avLst/>
          </a:prstGeom>
          <a:noFill/>
        </p:spPr>
        <p:txBody>
          <a:bodyPr wrap="none" rtlCol="0">
            <a:spAutoFit/>
          </a:bodyPr>
          <a:lstStyle/>
          <a:p>
            <a:r>
              <a:rPr kumimoji="1" lang="en-US" altLang="zh-CN"/>
              <a:t>1</a:t>
            </a:r>
            <a:r>
              <a:rPr kumimoji="1" lang="zh-CN" altLang="en-US"/>
              <a:t>、初始化</a:t>
            </a:r>
            <a:r>
              <a:rPr lang="en-US" altLang="zh-CN"/>
              <a:t>Imputer,</a:t>
            </a:r>
            <a:r>
              <a:rPr lang="zh-CN" altLang="en-US"/>
              <a:t>指定</a:t>
            </a:r>
            <a:r>
              <a:rPr lang="en-US" altLang="zh-CN">
                <a:solidFill>
                  <a:srgbClr val="FF0000"/>
                </a:solidFill>
              </a:rPr>
              <a:t>”</a:t>
            </a:r>
            <a:r>
              <a:rPr lang="zh-CN" altLang="en-US">
                <a:solidFill>
                  <a:srgbClr val="FF0000"/>
                </a:solidFill>
              </a:rPr>
              <a:t>缺失值</a:t>
            </a:r>
            <a:r>
              <a:rPr lang="en-US" altLang="zh-CN">
                <a:solidFill>
                  <a:srgbClr val="FF0000"/>
                </a:solidFill>
              </a:rPr>
              <a:t>”</a:t>
            </a:r>
            <a:r>
              <a:rPr lang="zh-CN" altLang="en-US"/>
              <a:t>，指定</a:t>
            </a:r>
            <a:r>
              <a:rPr lang="zh-CN" altLang="en-US">
                <a:solidFill>
                  <a:srgbClr val="FF0000"/>
                </a:solidFill>
              </a:rPr>
              <a:t>填补策略</a:t>
            </a:r>
            <a:r>
              <a:rPr lang="zh-CN" altLang="en-US"/>
              <a:t>，指定行或列</a:t>
            </a:r>
            <a:endParaRPr kumimoji="1" lang="zh-CN" altLang="en-US"/>
          </a:p>
        </p:txBody>
      </p:sp>
      <p:sp>
        <p:nvSpPr>
          <p:cNvPr id="7" name="文本框 6"/>
          <p:cNvSpPr txBox="1"/>
          <p:nvPr/>
        </p:nvSpPr>
        <p:spPr>
          <a:xfrm>
            <a:off x="1907704" y="2960948"/>
            <a:ext cx="2234843" cy="369332"/>
          </a:xfrm>
          <a:prstGeom prst="rect">
            <a:avLst/>
          </a:prstGeom>
          <a:noFill/>
        </p:spPr>
        <p:txBody>
          <a:bodyPr wrap="none" rtlCol="0">
            <a:spAutoFit/>
          </a:bodyPr>
          <a:lstStyle/>
          <a:p>
            <a:r>
              <a:rPr kumimoji="1" lang="en-US" altLang="zh-CN"/>
              <a:t>2</a:t>
            </a:r>
            <a:r>
              <a:rPr kumimoji="1" lang="zh-CN" altLang="en-US"/>
              <a:t>、调用</a:t>
            </a:r>
            <a:r>
              <a:rPr kumimoji="1" lang="en-US" altLang="zh-CN">
                <a:solidFill>
                  <a:srgbClr val="FF0000"/>
                </a:solidFill>
              </a:rPr>
              <a:t>fit_transform</a:t>
            </a:r>
            <a:endParaRPr kumimoji="1" lang="zh-CN" altLang="en-US">
              <a:solidFill>
                <a:srgbClr val="FF0000"/>
              </a:solidFill>
            </a:endParaRPr>
          </a:p>
        </p:txBody>
      </p:sp>
      <p:sp>
        <p:nvSpPr>
          <p:cNvPr id="8" name="文本框 7"/>
          <p:cNvSpPr txBox="1"/>
          <p:nvPr/>
        </p:nvSpPr>
        <p:spPr>
          <a:xfrm>
            <a:off x="2396266" y="2182216"/>
            <a:ext cx="4374916" cy="369332"/>
          </a:xfrm>
          <a:prstGeom prst="rect">
            <a:avLst/>
          </a:prstGeom>
          <a:noFill/>
        </p:spPr>
        <p:txBody>
          <a:bodyPr wrap="none" rtlCol="0">
            <a:spAutoFit/>
          </a:bodyPr>
          <a:lstStyle/>
          <a:p>
            <a:r>
              <a:rPr kumimoji="1" lang="zh-CN" altLang="en-US"/>
              <a:t>注：缺失值也可以是别的指定要替换的值</a:t>
            </a:r>
          </a:p>
        </p:txBody>
      </p:sp>
    </p:spTree>
    <p:extLst>
      <p:ext uri="{BB962C8B-B14F-4D97-AF65-F5344CB8AC3E}">
        <p14:creationId xmlns:p14="http://schemas.microsoft.com/office/powerpoint/2010/main" val="3020497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59832" y="908720"/>
            <a:ext cx="3246402" cy="523220"/>
          </a:xfrm>
          <a:prstGeom prst="rect">
            <a:avLst/>
          </a:prstGeom>
          <a:noFill/>
        </p:spPr>
        <p:txBody>
          <a:bodyPr wrap="none" rtlCol="0">
            <a:spAutoFit/>
          </a:bodyPr>
          <a:lstStyle/>
          <a:p>
            <a:r>
              <a:rPr kumimoji="1" lang="zh-CN" altLang="en-US" sz="2800">
                <a:solidFill>
                  <a:schemeClr val="accent6">
                    <a:lumMod val="75000"/>
                  </a:schemeClr>
                </a:solidFill>
              </a:rPr>
              <a:t>关于</a:t>
            </a:r>
            <a:r>
              <a:rPr kumimoji="1" lang="en-US" altLang="zh-CN" sz="2800">
                <a:solidFill>
                  <a:schemeClr val="accent6">
                    <a:lumMod val="75000"/>
                  </a:schemeClr>
                </a:solidFill>
              </a:rPr>
              <a:t>np.nan(np.NaN)</a:t>
            </a:r>
            <a:endParaRPr kumimoji="1" lang="zh-CN" altLang="en-US" sz="2800">
              <a:solidFill>
                <a:schemeClr val="accent6">
                  <a:lumMod val="75000"/>
                </a:schemeClr>
              </a:solidFill>
            </a:endParaRPr>
          </a:p>
        </p:txBody>
      </p:sp>
      <p:sp>
        <p:nvSpPr>
          <p:cNvPr id="5" name="文本框 4"/>
          <p:cNvSpPr txBox="1"/>
          <p:nvPr/>
        </p:nvSpPr>
        <p:spPr>
          <a:xfrm>
            <a:off x="1259632" y="2132856"/>
            <a:ext cx="7635808" cy="2308324"/>
          </a:xfrm>
          <a:prstGeom prst="rect">
            <a:avLst/>
          </a:prstGeom>
          <a:noFill/>
        </p:spPr>
        <p:txBody>
          <a:bodyPr wrap="none" rtlCol="0">
            <a:spAutoFit/>
          </a:bodyPr>
          <a:lstStyle/>
          <a:p>
            <a:r>
              <a:rPr kumimoji="1" lang="en-US" altLang="zh-CN"/>
              <a:t>1</a:t>
            </a:r>
            <a:r>
              <a:rPr kumimoji="1" lang="zh-CN" altLang="en-US"/>
              <a:t>、</a:t>
            </a:r>
            <a:r>
              <a:rPr lang="pl-PL" altLang="zh-CN"/>
              <a:t> numpy</a:t>
            </a:r>
            <a:r>
              <a:rPr lang="zh-CN" altLang="pl-PL"/>
              <a:t>的数组中可以使用</a:t>
            </a:r>
            <a:r>
              <a:rPr lang="pl-PL" altLang="zh-CN"/>
              <a:t>np.nan/np.NaN</a:t>
            </a:r>
            <a:r>
              <a:rPr lang="zh-CN" altLang="pl-PL"/>
              <a:t>来代替缺失值</a:t>
            </a:r>
            <a:r>
              <a:rPr lang="zh-CN" altLang="en-US"/>
              <a:t>，</a:t>
            </a:r>
            <a:r>
              <a:rPr lang="zh-CN" altLang="en-US">
                <a:solidFill>
                  <a:srgbClr val="FF0000"/>
                </a:solidFill>
              </a:rPr>
              <a:t>属于</a:t>
            </a:r>
            <a:r>
              <a:rPr lang="en-US" altLang="zh-CN">
                <a:solidFill>
                  <a:srgbClr val="FF0000"/>
                </a:solidFill>
              </a:rPr>
              <a:t>float</a:t>
            </a:r>
            <a:r>
              <a:rPr lang="zh-CN" altLang="en-US">
                <a:solidFill>
                  <a:srgbClr val="FF0000"/>
                </a:solidFill>
              </a:rPr>
              <a:t>类型</a:t>
            </a:r>
            <a:endParaRPr lang="en-US" altLang="zh-CN">
              <a:solidFill>
                <a:srgbClr val="FF0000"/>
              </a:solidFill>
            </a:endParaRPr>
          </a:p>
          <a:p>
            <a:endParaRPr kumimoji="1" lang="en-US" altLang="zh-CN"/>
          </a:p>
          <a:p>
            <a:endParaRPr kumimoji="1" lang="en-US" altLang="zh-CN"/>
          </a:p>
          <a:p>
            <a:endParaRPr kumimoji="1" lang="en-US" altLang="zh-CN"/>
          </a:p>
          <a:p>
            <a:endParaRPr kumimoji="1" lang="en-US" altLang="zh-CN"/>
          </a:p>
          <a:p>
            <a:endParaRPr kumimoji="1" lang="en-US" altLang="zh-CN"/>
          </a:p>
          <a:p>
            <a:r>
              <a:rPr kumimoji="1" lang="en-US" altLang="zh-CN"/>
              <a:t>2</a:t>
            </a:r>
            <a:r>
              <a:rPr kumimoji="1" lang="zh-CN" altLang="en-US"/>
              <a:t>、如果是文件中的一些缺失值，可以替换成</a:t>
            </a:r>
            <a:r>
              <a:rPr kumimoji="1" lang="en-US" altLang="zh-CN"/>
              <a:t>nan</a:t>
            </a:r>
            <a:r>
              <a:rPr kumimoji="1" lang="zh-CN" altLang="en-US"/>
              <a:t>，通过</a:t>
            </a:r>
            <a:r>
              <a:rPr kumimoji="1" lang="en-US" altLang="zh-CN"/>
              <a:t>np.array</a:t>
            </a:r>
            <a:r>
              <a:rPr kumimoji="1" lang="zh-CN" altLang="en-US"/>
              <a:t>转化成</a:t>
            </a:r>
            <a:r>
              <a:rPr kumimoji="1" lang="en-US" altLang="zh-CN"/>
              <a:t>float</a:t>
            </a:r>
          </a:p>
          <a:p>
            <a:r>
              <a:rPr kumimoji="1" lang="zh-CN" altLang="en-US"/>
              <a:t>       型的数组即可</a:t>
            </a:r>
          </a:p>
        </p:txBody>
      </p:sp>
    </p:spTree>
    <p:extLst>
      <p:ext uri="{BB962C8B-B14F-4D97-AF65-F5344CB8AC3E}">
        <p14:creationId xmlns:p14="http://schemas.microsoft.com/office/powerpoint/2010/main" val="20455676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91880" y="908720"/>
            <a:ext cx="1620957" cy="523220"/>
          </a:xfrm>
          <a:prstGeom prst="rect">
            <a:avLst/>
          </a:prstGeom>
        </p:spPr>
        <p:txBody>
          <a:bodyPr wrap="none">
            <a:spAutoFit/>
          </a:bodyPr>
          <a:lstStyle/>
          <a:p>
            <a:r>
              <a:rPr kumimoji="1" lang="zh-CN" altLang="en-US" sz="2800">
                <a:solidFill>
                  <a:srgbClr val="FF0000"/>
                </a:solidFill>
              </a:rPr>
              <a:t>特征选择</a:t>
            </a:r>
            <a:endParaRPr lang="zh-CN" altLang="en-US" sz="2800">
              <a:solidFill>
                <a:srgbClr val="FF0000"/>
              </a:solidFill>
            </a:endParaRPr>
          </a:p>
        </p:txBody>
      </p:sp>
      <p:sp>
        <p:nvSpPr>
          <p:cNvPr id="3" name="文本框 2"/>
          <p:cNvSpPr txBox="1"/>
          <p:nvPr/>
        </p:nvSpPr>
        <p:spPr>
          <a:xfrm>
            <a:off x="2915816" y="2924944"/>
            <a:ext cx="3193503" cy="1938992"/>
          </a:xfrm>
          <a:prstGeom prst="rect">
            <a:avLst/>
          </a:prstGeom>
          <a:noFill/>
        </p:spPr>
        <p:txBody>
          <a:bodyPr wrap="none" rtlCol="0">
            <a:spAutoFit/>
          </a:bodyPr>
          <a:lstStyle/>
          <a:p>
            <a:r>
              <a:rPr kumimoji="1" lang="en-US" altLang="zh-CN" sz="2400"/>
              <a:t>1</a:t>
            </a:r>
            <a:r>
              <a:rPr kumimoji="1" lang="zh-CN" altLang="en-US" sz="2400"/>
              <a:t>、特征选择是什么</a:t>
            </a:r>
            <a:endParaRPr kumimoji="1" lang="en-US" altLang="zh-CN" sz="2400"/>
          </a:p>
          <a:p>
            <a:endParaRPr kumimoji="1" lang="en-US" altLang="zh-CN" sz="2400"/>
          </a:p>
          <a:p>
            <a:r>
              <a:rPr kumimoji="1" lang="en-US" altLang="zh-CN" sz="2400"/>
              <a:t>2</a:t>
            </a:r>
            <a:r>
              <a:rPr kumimoji="1" lang="zh-CN" altLang="en-US" sz="2400"/>
              <a:t>、</a:t>
            </a:r>
            <a:r>
              <a:rPr kumimoji="1" lang="en-US" altLang="zh-CN" sz="2400"/>
              <a:t>sklearn</a:t>
            </a:r>
            <a:r>
              <a:rPr kumimoji="1" lang="zh-CN" altLang="en-US" sz="2400"/>
              <a:t>特征选择</a:t>
            </a:r>
            <a:r>
              <a:rPr kumimoji="1" lang="en-US" altLang="zh-CN" sz="2400"/>
              <a:t>API</a:t>
            </a:r>
          </a:p>
          <a:p>
            <a:endParaRPr kumimoji="1" lang="en-US" altLang="zh-CN" sz="2400"/>
          </a:p>
          <a:p>
            <a:r>
              <a:rPr kumimoji="1" lang="en-US" altLang="zh-CN" sz="2400"/>
              <a:t>3</a:t>
            </a:r>
            <a:r>
              <a:rPr kumimoji="1" lang="zh-CN" altLang="en-US" sz="2400"/>
              <a:t>、其它特征选择方法</a:t>
            </a:r>
            <a:endParaRPr kumimoji="1" lang="en-US" altLang="zh-CN" sz="2400"/>
          </a:p>
        </p:txBody>
      </p:sp>
    </p:spTree>
    <p:extLst>
      <p:ext uri="{BB962C8B-B14F-4D97-AF65-F5344CB8AC3E}">
        <p14:creationId xmlns:p14="http://schemas.microsoft.com/office/powerpoint/2010/main" val="19102050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79912" y="908720"/>
            <a:ext cx="2339102" cy="523220"/>
          </a:xfrm>
          <a:prstGeom prst="rect">
            <a:avLst/>
          </a:prstGeom>
          <a:noFill/>
        </p:spPr>
        <p:txBody>
          <a:bodyPr wrap="none" rtlCol="0">
            <a:spAutoFit/>
          </a:bodyPr>
          <a:lstStyle/>
          <a:p>
            <a:r>
              <a:rPr kumimoji="1" lang="zh-CN" altLang="en-US" sz="2800">
                <a:solidFill>
                  <a:schemeClr val="accent6">
                    <a:lumMod val="75000"/>
                  </a:schemeClr>
                </a:solidFill>
              </a:rPr>
              <a:t>特征选择原因</a:t>
            </a:r>
          </a:p>
        </p:txBody>
      </p:sp>
      <p:sp>
        <p:nvSpPr>
          <p:cNvPr id="6" name="文本框 5"/>
          <p:cNvSpPr txBox="1"/>
          <p:nvPr/>
        </p:nvSpPr>
        <p:spPr>
          <a:xfrm>
            <a:off x="1835696" y="2420888"/>
            <a:ext cx="6936514" cy="1569660"/>
          </a:xfrm>
          <a:prstGeom prst="rect">
            <a:avLst/>
          </a:prstGeom>
          <a:noFill/>
        </p:spPr>
        <p:txBody>
          <a:bodyPr wrap="none" rtlCol="0">
            <a:spAutoFit/>
          </a:bodyPr>
          <a:lstStyle/>
          <a:p>
            <a:pPr marL="285750" indent="-285750">
              <a:buFont typeface="Arial" charset="0"/>
              <a:buChar char="•"/>
            </a:pPr>
            <a:r>
              <a:rPr kumimoji="1" lang="zh-CN" altLang="en-US" sz="2400"/>
              <a:t>冗余：部分特征的相关度高，容易消耗计算性能</a:t>
            </a:r>
            <a:endParaRPr kumimoji="1" lang="en-US" altLang="zh-CN" sz="2400"/>
          </a:p>
          <a:p>
            <a:endParaRPr kumimoji="1" lang="en-US" altLang="zh-CN" sz="2400"/>
          </a:p>
          <a:p>
            <a:pPr marL="285750" indent="-285750">
              <a:buFont typeface="Arial" charset="0"/>
              <a:buChar char="•"/>
            </a:pPr>
            <a:endParaRPr kumimoji="1" lang="en-US" altLang="zh-CN" sz="2400"/>
          </a:p>
          <a:p>
            <a:pPr marL="285750" indent="-285750">
              <a:buFont typeface="Arial" charset="0"/>
              <a:buChar char="•"/>
            </a:pPr>
            <a:r>
              <a:rPr kumimoji="1" lang="zh-CN" altLang="en-US" sz="2400"/>
              <a:t>噪声：部分特征对预测结果有负影响</a:t>
            </a:r>
          </a:p>
        </p:txBody>
      </p:sp>
    </p:spTree>
    <p:extLst>
      <p:ext uri="{BB962C8B-B14F-4D97-AF65-F5344CB8AC3E}">
        <p14:creationId xmlns:p14="http://schemas.microsoft.com/office/powerpoint/2010/main" val="20824800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9552" y="2060848"/>
            <a:ext cx="3887924" cy="2864786"/>
          </a:xfrm>
          <a:prstGeom prst="rect">
            <a:avLst/>
          </a:prstGeom>
        </p:spPr>
      </p:pic>
      <p:sp>
        <p:nvSpPr>
          <p:cNvPr id="5" name="文本框 4"/>
          <p:cNvSpPr txBox="1"/>
          <p:nvPr/>
        </p:nvSpPr>
        <p:spPr>
          <a:xfrm>
            <a:off x="6012160" y="2200579"/>
            <a:ext cx="1686680" cy="2585323"/>
          </a:xfrm>
          <a:prstGeom prst="rect">
            <a:avLst/>
          </a:prstGeom>
          <a:noFill/>
        </p:spPr>
        <p:txBody>
          <a:bodyPr wrap="none" rtlCol="0">
            <a:spAutoFit/>
          </a:bodyPr>
          <a:lstStyle/>
          <a:p>
            <a:r>
              <a:rPr kumimoji="1" lang="zh-CN" altLang="en-US"/>
              <a:t>特征？</a:t>
            </a:r>
            <a:endParaRPr kumimoji="1" lang="en-US" altLang="zh-CN"/>
          </a:p>
          <a:p>
            <a:endParaRPr kumimoji="1" lang="en-US" altLang="zh-CN"/>
          </a:p>
          <a:p>
            <a:r>
              <a:rPr kumimoji="1" lang="en-US" altLang="zh-CN"/>
              <a:t>1</a:t>
            </a:r>
            <a:r>
              <a:rPr kumimoji="1" lang="zh-CN" altLang="en-US"/>
              <a:t>、羽毛颜色</a:t>
            </a:r>
            <a:endParaRPr kumimoji="1" lang="en-US" altLang="zh-CN"/>
          </a:p>
          <a:p>
            <a:endParaRPr kumimoji="1" lang="en-US" altLang="zh-CN"/>
          </a:p>
          <a:p>
            <a:r>
              <a:rPr kumimoji="1" lang="en-US" altLang="zh-CN"/>
              <a:t>2</a:t>
            </a:r>
            <a:r>
              <a:rPr kumimoji="1" lang="zh-CN" altLang="en-US"/>
              <a:t>、眼睛宽度</a:t>
            </a:r>
            <a:endParaRPr kumimoji="1" lang="en-US" altLang="zh-CN"/>
          </a:p>
          <a:p>
            <a:endParaRPr kumimoji="1" lang="en-US" altLang="zh-CN"/>
          </a:p>
          <a:p>
            <a:r>
              <a:rPr kumimoji="1" lang="en-US" altLang="zh-CN"/>
              <a:t>3</a:t>
            </a:r>
            <a:r>
              <a:rPr kumimoji="1" lang="zh-CN" altLang="en-US"/>
              <a:t>、是否有爪子</a:t>
            </a:r>
            <a:endParaRPr kumimoji="1" lang="en-US" altLang="zh-CN"/>
          </a:p>
          <a:p>
            <a:endParaRPr kumimoji="1" lang="en-US" altLang="zh-CN"/>
          </a:p>
          <a:p>
            <a:r>
              <a:rPr kumimoji="1" lang="en-US" altLang="zh-CN"/>
              <a:t>4</a:t>
            </a:r>
            <a:r>
              <a:rPr kumimoji="1" lang="zh-CN" altLang="en-US"/>
              <a:t>、爪子长度</a:t>
            </a:r>
            <a:endParaRPr kumimoji="1" lang="en-US" altLang="zh-CN"/>
          </a:p>
        </p:txBody>
      </p:sp>
    </p:spTree>
    <p:extLst>
      <p:ext uri="{BB962C8B-B14F-4D97-AF65-F5344CB8AC3E}">
        <p14:creationId xmlns:p14="http://schemas.microsoft.com/office/powerpoint/2010/main" val="5617603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7624" y="2060848"/>
            <a:ext cx="7802136" cy="923330"/>
          </a:xfrm>
          <a:prstGeom prst="rect">
            <a:avLst/>
          </a:prstGeom>
          <a:noFill/>
        </p:spPr>
        <p:txBody>
          <a:bodyPr wrap="none" rtlCol="0">
            <a:spAutoFit/>
          </a:bodyPr>
          <a:lstStyle/>
          <a:p>
            <a:r>
              <a:rPr lang="zh-CN" altLang="en-US"/>
              <a:t>特征选择就是单纯地从提取到的</a:t>
            </a:r>
            <a:r>
              <a:rPr lang="zh-CN" altLang="en-US">
                <a:solidFill>
                  <a:srgbClr val="FF0000"/>
                </a:solidFill>
              </a:rPr>
              <a:t>所有特征中选择部分特征</a:t>
            </a:r>
            <a:r>
              <a:rPr lang="zh-CN" altLang="en-US"/>
              <a:t>作为训练集特征，</a:t>
            </a:r>
            <a:endParaRPr lang="en-US" altLang="zh-CN"/>
          </a:p>
          <a:p>
            <a:r>
              <a:rPr lang="zh-CN" altLang="en-US"/>
              <a:t>特征在</a:t>
            </a:r>
            <a:r>
              <a:rPr lang="zh-CN" altLang="en-US">
                <a:solidFill>
                  <a:srgbClr val="FF0000"/>
                </a:solidFill>
              </a:rPr>
              <a:t>选择前和选择后可以改变值、也不改变值</a:t>
            </a:r>
            <a:r>
              <a:rPr lang="zh-CN" altLang="en-US"/>
              <a:t>，但是选择后的特征维数肯</a:t>
            </a:r>
            <a:endParaRPr lang="en-US" altLang="zh-CN"/>
          </a:p>
          <a:p>
            <a:r>
              <a:rPr lang="zh-CN" altLang="en-US"/>
              <a:t>定比选择前小，毕竟我们只选择了其中的一部分特征。</a:t>
            </a:r>
            <a:endParaRPr kumimoji="1" lang="zh-CN" altLang="en-US"/>
          </a:p>
        </p:txBody>
      </p:sp>
      <p:sp>
        <p:nvSpPr>
          <p:cNvPr id="5" name="矩形 4"/>
          <p:cNvSpPr/>
          <p:nvPr/>
        </p:nvSpPr>
        <p:spPr>
          <a:xfrm>
            <a:off x="3275856" y="894462"/>
            <a:ext cx="2698175" cy="523220"/>
          </a:xfrm>
          <a:prstGeom prst="rect">
            <a:avLst/>
          </a:prstGeom>
        </p:spPr>
        <p:txBody>
          <a:bodyPr wrap="none">
            <a:spAutoFit/>
          </a:bodyPr>
          <a:lstStyle/>
          <a:p>
            <a:r>
              <a:rPr kumimoji="1" lang="zh-CN" altLang="en-US" sz="2800">
                <a:solidFill>
                  <a:schemeClr val="accent6">
                    <a:lumMod val="75000"/>
                  </a:schemeClr>
                </a:solidFill>
              </a:rPr>
              <a:t>特征选择是什么</a:t>
            </a:r>
            <a:endParaRPr kumimoji="1" lang="en-US" altLang="zh-CN" sz="2800">
              <a:solidFill>
                <a:schemeClr val="accent6">
                  <a:lumMod val="75000"/>
                </a:schemeClr>
              </a:solidFill>
            </a:endParaRPr>
          </a:p>
        </p:txBody>
      </p:sp>
      <p:sp>
        <p:nvSpPr>
          <p:cNvPr id="6" name="文本框 5"/>
          <p:cNvSpPr txBox="1"/>
          <p:nvPr/>
        </p:nvSpPr>
        <p:spPr>
          <a:xfrm>
            <a:off x="1259632" y="3888954"/>
            <a:ext cx="7416824" cy="923330"/>
          </a:xfrm>
          <a:prstGeom prst="rect">
            <a:avLst/>
          </a:prstGeom>
          <a:noFill/>
        </p:spPr>
        <p:txBody>
          <a:bodyPr wrap="square" rtlCol="0">
            <a:spAutoFit/>
          </a:bodyPr>
          <a:lstStyle/>
          <a:p>
            <a:r>
              <a:rPr kumimoji="1" lang="zh-CN" altLang="en-US"/>
              <a:t>主要方法（三大武器）：</a:t>
            </a:r>
            <a:r>
              <a:rPr kumimoji="1" lang="en-US" altLang="zh-CN" b="1">
                <a:solidFill>
                  <a:srgbClr val="FF0000"/>
                </a:solidFill>
              </a:rPr>
              <a:t>Filter(</a:t>
            </a:r>
            <a:r>
              <a:rPr kumimoji="1" lang="zh-CN" altLang="en-US" b="1">
                <a:solidFill>
                  <a:srgbClr val="FF0000"/>
                </a:solidFill>
              </a:rPr>
              <a:t>过滤式</a:t>
            </a:r>
            <a:r>
              <a:rPr kumimoji="1" lang="en-US" altLang="zh-CN" b="1">
                <a:solidFill>
                  <a:srgbClr val="FF0000"/>
                </a:solidFill>
              </a:rPr>
              <a:t>):</a:t>
            </a:r>
            <a:r>
              <a:rPr lang="en-US" altLang="zh-CN" b="1">
                <a:solidFill>
                  <a:srgbClr val="FF0000"/>
                </a:solidFill>
              </a:rPr>
              <a:t>VarianceThreshold</a:t>
            </a:r>
          </a:p>
          <a:p>
            <a:r>
              <a:rPr kumimoji="1" lang="en-US" altLang="zh-CN" b="1">
                <a:solidFill>
                  <a:srgbClr val="FF0000"/>
                </a:solidFill>
              </a:rPr>
              <a:t>	</a:t>
            </a:r>
            <a:r>
              <a:rPr kumimoji="1" lang="zh-CN" altLang="en-US" b="1">
                <a:solidFill>
                  <a:srgbClr val="FF0000"/>
                </a:solidFill>
              </a:rPr>
              <a:t>     </a:t>
            </a:r>
            <a:r>
              <a:rPr kumimoji="1" lang="en-US" altLang="zh-CN" b="1">
                <a:solidFill>
                  <a:srgbClr val="FF0000"/>
                </a:solidFill>
              </a:rPr>
              <a:t>	</a:t>
            </a:r>
            <a:r>
              <a:rPr kumimoji="1" lang="zh-CN" altLang="en-US" b="1"/>
              <a:t>             </a:t>
            </a:r>
            <a:r>
              <a:rPr kumimoji="1" lang="en-US" altLang="zh-CN" b="1">
                <a:solidFill>
                  <a:srgbClr val="FF0000"/>
                </a:solidFill>
              </a:rPr>
              <a:t>Embedded(</a:t>
            </a:r>
            <a:r>
              <a:rPr kumimoji="1" lang="zh-CN" altLang="en-US" b="1">
                <a:solidFill>
                  <a:srgbClr val="FF0000"/>
                </a:solidFill>
              </a:rPr>
              <a:t>嵌入式</a:t>
            </a:r>
            <a:r>
              <a:rPr kumimoji="1" lang="en-US" altLang="zh-CN" b="1">
                <a:solidFill>
                  <a:srgbClr val="FF0000"/>
                </a:solidFill>
              </a:rPr>
              <a:t>)</a:t>
            </a:r>
            <a:r>
              <a:rPr kumimoji="1" lang="zh-CN" altLang="en-US" b="1">
                <a:solidFill>
                  <a:srgbClr val="FF0000"/>
                </a:solidFill>
              </a:rPr>
              <a:t>：正则化、决策树</a:t>
            </a:r>
            <a:endParaRPr kumimoji="1" lang="en-US" altLang="zh-CN" b="1">
              <a:solidFill>
                <a:srgbClr val="FF0000"/>
              </a:solidFill>
            </a:endParaRPr>
          </a:p>
          <a:p>
            <a:r>
              <a:rPr kumimoji="1" lang="en-US" altLang="zh-CN" b="1">
                <a:solidFill>
                  <a:srgbClr val="FF0000"/>
                </a:solidFill>
              </a:rPr>
              <a:t>		</a:t>
            </a:r>
            <a:r>
              <a:rPr kumimoji="1" lang="zh-CN" altLang="en-US" b="1">
                <a:solidFill>
                  <a:srgbClr val="FF0000"/>
                </a:solidFill>
              </a:rPr>
              <a:t>             </a:t>
            </a:r>
            <a:r>
              <a:rPr kumimoji="1" lang="en-US" altLang="zh-CN" b="1"/>
              <a:t>Wrapper(</a:t>
            </a:r>
            <a:r>
              <a:rPr kumimoji="1" lang="zh-CN" altLang="en-US" b="1"/>
              <a:t>包裹式</a:t>
            </a:r>
            <a:r>
              <a:rPr kumimoji="1" lang="en-US" altLang="zh-CN" b="1"/>
              <a:t>)</a:t>
            </a:r>
          </a:p>
        </p:txBody>
      </p:sp>
    </p:spTree>
    <p:extLst>
      <p:ext uri="{BB962C8B-B14F-4D97-AF65-F5344CB8AC3E}">
        <p14:creationId xmlns:p14="http://schemas.microsoft.com/office/powerpoint/2010/main" val="11684095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9832" y="908720"/>
            <a:ext cx="3155031" cy="523220"/>
          </a:xfrm>
          <a:prstGeom prst="rect">
            <a:avLst/>
          </a:prstGeom>
        </p:spPr>
        <p:txBody>
          <a:bodyPr wrap="none">
            <a:spAutoFit/>
          </a:bodyPr>
          <a:lstStyle/>
          <a:p>
            <a:r>
              <a:rPr kumimoji="1" lang="en-US" altLang="zh-CN" sz="2800">
                <a:solidFill>
                  <a:schemeClr val="accent6">
                    <a:lumMod val="75000"/>
                  </a:schemeClr>
                </a:solidFill>
              </a:rPr>
              <a:t>sklearn</a:t>
            </a:r>
            <a:r>
              <a:rPr kumimoji="1" lang="zh-CN" altLang="en-US" sz="2800">
                <a:solidFill>
                  <a:schemeClr val="accent6">
                    <a:lumMod val="75000"/>
                  </a:schemeClr>
                </a:solidFill>
              </a:rPr>
              <a:t>特征选择</a:t>
            </a:r>
            <a:r>
              <a:rPr kumimoji="1" lang="en-US" altLang="zh-CN" sz="2800">
                <a:solidFill>
                  <a:schemeClr val="accent6">
                    <a:lumMod val="75000"/>
                  </a:schemeClr>
                </a:solidFill>
              </a:rPr>
              <a:t>API</a:t>
            </a:r>
          </a:p>
        </p:txBody>
      </p:sp>
      <p:sp>
        <p:nvSpPr>
          <p:cNvPr id="6" name="文本框 5"/>
          <p:cNvSpPr txBox="1"/>
          <p:nvPr/>
        </p:nvSpPr>
        <p:spPr>
          <a:xfrm>
            <a:off x="1907704" y="2996952"/>
            <a:ext cx="5720669" cy="461665"/>
          </a:xfrm>
          <a:prstGeom prst="rect">
            <a:avLst/>
          </a:prstGeom>
          <a:noFill/>
        </p:spPr>
        <p:txBody>
          <a:bodyPr wrap="none" rtlCol="0">
            <a:spAutoFit/>
          </a:bodyPr>
          <a:lstStyle/>
          <a:p>
            <a:r>
              <a:rPr lang="en-US" altLang="zh-CN" sz="2400"/>
              <a:t>sklearn.feature_selection.VarianceThreshold</a:t>
            </a:r>
            <a:endParaRPr kumimoji="1" lang="en-US" altLang="zh-CN" sz="2400">
              <a:solidFill>
                <a:srgbClr val="FF0000"/>
              </a:solidFill>
            </a:endParaRPr>
          </a:p>
        </p:txBody>
      </p:sp>
    </p:spTree>
    <p:extLst>
      <p:ext uri="{BB962C8B-B14F-4D97-AF65-F5344CB8AC3E}">
        <p14:creationId xmlns:p14="http://schemas.microsoft.com/office/powerpoint/2010/main" val="869191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83968" y="764704"/>
            <a:ext cx="2984623" cy="5373722"/>
          </a:xfrm>
          <a:prstGeom prst="rect">
            <a:avLst/>
          </a:prstGeom>
        </p:spPr>
      </p:pic>
      <p:sp>
        <p:nvSpPr>
          <p:cNvPr id="5" name="文本框 4"/>
          <p:cNvSpPr txBox="1"/>
          <p:nvPr/>
        </p:nvSpPr>
        <p:spPr>
          <a:xfrm>
            <a:off x="1115616" y="2852936"/>
            <a:ext cx="1217000" cy="461665"/>
          </a:xfrm>
          <a:prstGeom prst="rect">
            <a:avLst/>
          </a:prstGeom>
          <a:noFill/>
        </p:spPr>
        <p:txBody>
          <a:bodyPr wrap="none" rtlCol="0">
            <a:spAutoFit/>
          </a:bodyPr>
          <a:lstStyle/>
          <a:p>
            <a:r>
              <a:rPr kumimoji="1" lang="en-US" altLang="zh-CN" sz="2400">
                <a:solidFill>
                  <a:srgbClr val="0070C0"/>
                </a:solidFill>
              </a:rPr>
              <a:t>iphoneX</a:t>
            </a:r>
            <a:endParaRPr kumimoji="1" lang="zh-CN" altLang="en-US" sz="2400">
              <a:solidFill>
                <a:srgbClr val="0070C0"/>
              </a:solidFill>
            </a:endParaRPr>
          </a:p>
        </p:txBody>
      </p:sp>
    </p:spTree>
    <p:extLst>
      <p:ext uri="{BB962C8B-B14F-4D97-AF65-F5344CB8AC3E}">
        <p14:creationId xmlns:p14="http://schemas.microsoft.com/office/powerpoint/2010/main" val="8987912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87824" y="836712"/>
            <a:ext cx="3608295" cy="523220"/>
          </a:xfrm>
          <a:prstGeom prst="rect">
            <a:avLst/>
          </a:prstGeom>
        </p:spPr>
        <p:txBody>
          <a:bodyPr wrap="none">
            <a:spAutoFit/>
          </a:bodyPr>
          <a:lstStyle/>
          <a:p>
            <a:r>
              <a:rPr lang="en-US" altLang="zh-CN" sz="2800">
                <a:solidFill>
                  <a:schemeClr val="accent6">
                    <a:lumMod val="75000"/>
                  </a:schemeClr>
                </a:solidFill>
              </a:rPr>
              <a:t>VarianceThreshold</a:t>
            </a:r>
            <a:r>
              <a:rPr lang="zh-CN" altLang="en-US" sz="2800">
                <a:solidFill>
                  <a:schemeClr val="accent6">
                    <a:lumMod val="75000"/>
                  </a:schemeClr>
                </a:solidFill>
              </a:rPr>
              <a:t>语法</a:t>
            </a:r>
            <a:endParaRPr lang="en-US" altLang="zh-CN" sz="2800">
              <a:solidFill>
                <a:schemeClr val="accent6">
                  <a:lumMod val="75000"/>
                </a:schemeClr>
              </a:solidFill>
            </a:endParaRPr>
          </a:p>
        </p:txBody>
      </p:sp>
      <p:sp>
        <p:nvSpPr>
          <p:cNvPr id="5" name="文本框 4"/>
          <p:cNvSpPr txBox="1"/>
          <p:nvPr/>
        </p:nvSpPr>
        <p:spPr>
          <a:xfrm>
            <a:off x="1259632" y="2420888"/>
            <a:ext cx="7308304" cy="707886"/>
          </a:xfrm>
          <a:prstGeom prst="rect">
            <a:avLst/>
          </a:prstGeom>
          <a:noFill/>
        </p:spPr>
        <p:txBody>
          <a:bodyPr wrap="square" rtlCol="0">
            <a:spAutoFit/>
          </a:bodyPr>
          <a:lstStyle/>
          <a:p>
            <a:pPr marL="285750" indent="-285750">
              <a:buFont typeface="Arial" charset="0"/>
              <a:buChar char="•"/>
            </a:pPr>
            <a:r>
              <a:rPr lang="en-US" altLang="zh-CN" sz="2000"/>
              <a:t>VarianceThreshold(threshold = 0.0</a:t>
            </a:r>
            <a:r>
              <a:rPr lang="nl-NL" altLang="zh-CN" sz="2000"/>
              <a:t>)</a:t>
            </a:r>
          </a:p>
          <a:p>
            <a:pPr marL="742950" lvl="1" indent="-285750">
              <a:buFont typeface="Arial" charset="0"/>
              <a:buChar char="•"/>
            </a:pPr>
            <a:r>
              <a:rPr lang="zh-CN" altLang="en-US" sz="2000"/>
              <a:t>删除所有低方差特征</a:t>
            </a:r>
            <a:endParaRPr lang="en-US" altLang="zh-CN" sz="2000" dirty="0" smtClean="0"/>
          </a:p>
        </p:txBody>
      </p:sp>
      <p:sp>
        <p:nvSpPr>
          <p:cNvPr id="6" name="文本框 5"/>
          <p:cNvSpPr txBox="1"/>
          <p:nvPr/>
        </p:nvSpPr>
        <p:spPr>
          <a:xfrm>
            <a:off x="1787487" y="3251885"/>
            <a:ext cx="6808146" cy="1631216"/>
          </a:xfrm>
          <a:prstGeom prst="rect">
            <a:avLst/>
          </a:prstGeom>
          <a:noFill/>
        </p:spPr>
        <p:txBody>
          <a:bodyPr wrap="none" rtlCol="0">
            <a:spAutoFit/>
          </a:bodyPr>
          <a:lstStyle/>
          <a:p>
            <a:pPr marL="285750" indent="-285750">
              <a:buFont typeface="Arial" charset="0"/>
              <a:buChar char="•"/>
            </a:pPr>
            <a:r>
              <a:rPr lang="en-US" altLang="zh-CN" sz="2000"/>
              <a:t>Variance</a:t>
            </a:r>
            <a:r>
              <a:rPr kumimoji="1" lang="en-US" altLang="zh-CN" sz="2000" smtClean="0"/>
              <a:t>.</a:t>
            </a:r>
            <a:r>
              <a:rPr kumimoji="1" lang="en-US" altLang="zh-CN" sz="2000" smtClean="0">
                <a:solidFill>
                  <a:srgbClr val="FF0000"/>
                </a:solidFill>
              </a:rPr>
              <a:t>fit_transform</a:t>
            </a:r>
            <a:r>
              <a:rPr kumimoji="1" lang="en-US" altLang="zh-CN" sz="2000" smtClean="0"/>
              <a:t>(X,y)       </a:t>
            </a:r>
          </a:p>
          <a:p>
            <a:pPr marL="742950" lvl="1" indent="-285750">
              <a:buFont typeface="Arial" charset="0"/>
              <a:buChar char="•"/>
            </a:pPr>
            <a:r>
              <a:rPr kumimoji="1" lang="en-US" altLang="zh-CN" sz="2000" smtClean="0"/>
              <a:t>X:numpy array</a:t>
            </a:r>
            <a:r>
              <a:rPr kumimoji="1" lang="zh-CN" altLang="en-US" sz="2000"/>
              <a:t>格式</a:t>
            </a:r>
            <a:r>
              <a:rPr kumimoji="1" lang="zh-CN" altLang="en-US" sz="2000" smtClean="0"/>
              <a:t>的数据</a:t>
            </a:r>
            <a:r>
              <a:rPr kumimoji="1" lang="en-US" altLang="zh-CN" sz="2000" smtClean="0"/>
              <a:t>[n_samples,n_features]</a:t>
            </a:r>
            <a:endParaRPr kumimoji="1" lang="en-US" altLang="zh-CN" sz="2000">
              <a:solidFill>
                <a:srgbClr val="FF0000"/>
              </a:solidFill>
            </a:endParaRPr>
          </a:p>
          <a:p>
            <a:pPr marL="742950" lvl="1" indent="-285750">
              <a:buFont typeface="Arial" charset="0"/>
              <a:buChar char="•"/>
            </a:pPr>
            <a:r>
              <a:rPr kumimoji="1" lang="zh-CN" altLang="en-US" sz="2000" smtClean="0"/>
              <a:t>返回值：</a:t>
            </a:r>
            <a:r>
              <a:rPr lang="zh-CN" altLang="en-US" sz="2000">
                <a:solidFill>
                  <a:srgbClr val="FF0000"/>
                </a:solidFill>
              </a:rPr>
              <a:t>训练集差异低于</a:t>
            </a:r>
            <a:r>
              <a:rPr lang="en-US" altLang="zh-CN" sz="2000">
                <a:solidFill>
                  <a:srgbClr val="FF0000"/>
                </a:solidFill>
              </a:rPr>
              <a:t>threshold</a:t>
            </a:r>
            <a:r>
              <a:rPr lang="zh-CN" altLang="en-US" sz="2000">
                <a:solidFill>
                  <a:srgbClr val="FF0000"/>
                </a:solidFill>
              </a:rPr>
              <a:t>的特征将被删除。</a:t>
            </a:r>
            <a:endParaRPr lang="en-US" altLang="zh-CN" sz="2000">
              <a:solidFill>
                <a:srgbClr val="FF0000"/>
              </a:solidFill>
            </a:endParaRPr>
          </a:p>
          <a:p>
            <a:pPr marL="742950" lvl="1" indent="-285750">
              <a:buFont typeface="Arial" charset="0"/>
              <a:buChar char="•"/>
            </a:pPr>
            <a:r>
              <a:rPr lang="zh-CN" altLang="en-US" sz="2000">
                <a:solidFill>
                  <a:srgbClr val="FF0000"/>
                </a:solidFill>
              </a:rPr>
              <a:t>默认值是保留所有非零方差特征，即删除所有样本</a:t>
            </a:r>
            <a:endParaRPr lang="en-US" altLang="zh-CN" sz="2000">
              <a:solidFill>
                <a:srgbClr val="FF0000"/>
              </a:solidFill>
            </a:endParaRPr>
          </a:p>
          <a:p>
            <a:pPr marL="742950" lvl="1" indent="-285750">
              <a:buFont typeface="Arial" charset="0"/>
              <a:buChar char="•"/>
            </a:pPr>
            <a:r>
              <a:rPr lang="zh-CN" altLang="en-US" sz="2000">
                <a:solidFill>
                  <a:srgbClr val="FF0000"/>
                </a:solidFill>
              </a:rPr>
              <a:t>中具有相同值的特征。</a:t>
            </a:r>
            <a:endParaRPr kumimoji="1" lang="zh-CN" altLang="en-US" dirty="0">
              <a:solidFill>
                <a:srgbClr val="FF0000"/>
              </a:solidFill>
            </a:endParaRPr>
          </a:p>
        </p:txBody>
      </p:sp>
    </p:spTree>
    <p:extLst>
      <p:ext uri="{BB962C8B-B14F-4D97-AF65-F5344CB8AC3E}">
        <p14:creationId xmlns:p14="http://schemas.microsoft.com/office/powerpoint/2010/main" val="13199417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7864" y="4149080"/>
            <a:ext cx="1306768" cy="923330"/>
          </a:xfrm>
          <a:prstGeom prst="rect">
            <a:avLst/>
          </a:prstGeom>
        </p:spPr>
        <p:txBody>
          <a:bodyPr wrap="none">
            <a:spAutoFit/>
          </a:bodyPr>
          <a:lstStyle/>
          <a:p>
            <a:r>
              <a:rPr lang="en-US" altLang="zh-CN"/>
              <a:t>[</a:t>
            </a:r>
            <a:r>
              <a:rPr lang="pt-BR" altLang="zh-CN"/>
              <a:t>[</a:t>
            </a:r>
            <a:r>
              <a:rPr lang="pt-BR" altLang="zh-CN">
                <a:effectLst/>
              </a:rPr>
              <a:t>0</a:t>
            </a:r>
            <a:r>
              <a:rPr lang="pt-BR" altLang="zh-CN"/>
              <a:t>, </a:t>
            </a:r>
            <a:r>
              <a:rPr lang="pt-BR" altLang="zh-CN">
                <a:effectLst/>
              </a:rPr>
              <a:t>2</a:t>
            </a:r>
            <a:r>
              <a:rPr lang="pt-BR" altLang="zh-CN"/>
              <a:t>, </a:t>
            </a:r>
            <a:r>
              <a:rPr lang="pt-BR" altLang="zh-CN">
                <a:effectLst/>
              </a:rPr>
              <a:t>0</a:t>
            </a:r>
            <a:r>
              <a:rPr lang="pt-BR" altLang="zh-CN"/>
              <a:t>, </a:t>
            </a:r>
            <a:r>
              <a:rPr lang="pt-BR" altLang="zh-CN">
                <a:effectLst/>
              </a:rPr>
              <a:t>3</a:t>
            </a:r>
            <a:r>
              <a:rPr lang="pt-BR" altLang="zh-CN"/>
              <a:t>], </a:t>
            </a:r>
          </a:p>
          <a:p>
            <a:r>
              <a:rPr lang="pt-BR" altLang="zh-CN"/>
              <a:t>[</a:t>
            </a:r>
            <a:r>
              <a:rPr lang="pt-BR" altLang="zh-CN">
                <a:effectLst/>
              </a:rPr>
              <a:t>0</a:t>
            </a:r>
            <a:r>
              <a:rPr lang="pt-BR" altLang="zh-CN"/>
              <a:t>, </a:t>
            </a:r>
            <a:r>
              <a:rPr lang="pt-BR" altLang="zh-CN">
                <a:effectLst/>
              </a:rPr>
              <a:t>1</a:t>
            </a:r>
            <a:r>
              <a:rPr lang="pt-BR" altLang="zh-CN"/>
              <a:t>, </a:t>
            </a:r>
            <a:r>
              <a:rPr lang="pt-BR" altLang="zh-CN">
                <a:effectLst/>
              </a:rPr>
              <a:t>4</a:t>
            </a:r>
            <a:r>
              <a:rPr lang="pt-BR" altLang="zh-CN"/>
              <a:t>, </a:t>
            </a:r>
            <a:r>
              <a:rPr lang="pt-BR" altLang="zh-CN">
                <a:effectLst/>
              </a:rPr>
              <a:t>3</a:t>
            </a:r>
            <a:r>
              <a:rPr lang="pt-BR" altLang="zh-CN"/>
              <a:t>], </a:t>
            </a:r>
          </a:p>
          <a:p>
            <a:r>
              <a:rPr lang="pt-BR" altLang="zh-CN"/>
              <a:t>[</a:t>
            </a:r>
            <a:r>
              <a:rPr lang="pt-BR" altLang="zh-CN">
                <a:effectLst/>
              </a:rPr>
              <a:t>0</a:t>
            </a:r>
            <a:r>
              <a:rPr lang="pt-BR" altLang="zh-CN"/>
              <a:t>, </a:t>
            </a:r>
            <a:r>
              <a:rPr lang="pt-BR" altLang="zh-CN">
                <a:effectLst/>
              </a:rPr>
              <a:t>1</a:t>
            </a:r>
            <a:r>
              <a:rPr lang="pt-BR" altLang="zh-CN"/>
              <a:t>, </a:t>
            </a:r>
            <a:r>
              <a:rPr lang="pt-BR" altLang="zh-CN">
                <a:effectLst/>
              </a:rPr>
              <a:t>1</a:t>
            </a:r>
            <a:r>
              <a:rPr lang="pt-BR" altLang="zh-CN"/>
              <a:t>, </a:t>
            </a:r>
            <a:r>
              <a:rPr lang="pt-BR" altLang="zh-CN">
                <a:effectLst/>
              </a:rPr>
              <a:t>3</a:t>
            </a:r>
            <a:r>
              <a:rPr lang="pt-BR" altLang="zh-CN"/>
              <a:t>]]</a:t>
            </a:r>
            <a:endParaRPr lang="zh-CN" altLang="en-US"/>
          </a:p>
        </p:txBody>
      </p:sp>
      <p:sp>
        <p:nvSpPr>
          <p:cNvPr id="6" name="文本框 5"/>
          <p:cNvSpPr txBox="1"/>
          <p:nvPr/>
        </p:nvSpPr>
        <p:spPr>
          <a:xfrm>
            <a:off x="1934848" y="840196"/>
            <a:ext cx="5262594" cy="523220"/>
          </a:xfrm>
          <a:prstGeom prst="rect">
            <a:avLst/>
          </a:prstGeom>
          <a:noFill/>
        </p:spPr>
        <p:txBody>
          <a:bodyPr wrap="none" rtlCol="0">
            <a:spAutoFit/>
          </a:bodyPr>
          <a:lstStyle/>
          <a:p>
            <a:r>
              <a:rPr lang="en-US" altLang="zh-CN" sz="2800">
                <a:solidFill>
                  <a:schemeClr val="accent6">
                    <a:lumMod val="75000"/>
                  </a:schemeClr>
                </a:solidFill>
              </a:rPr>
              <a:t>VarianceThreshold</a:t>
            </a:r>
            <a:r>
              <a:rPr lang="zh-CN" altLang="en-US" sz="2800">
                <a:solidFill>
                  <a:schemeClr val="accent6">
                    <a:lumMod val="75000"/>
                  </a:schemeClr>
                </a:solidFill>
              </a:rPr>
              <a:t>流程</a:t>
            </a:r>
            <a:r>
              <a:rPr lang="en-US" altLang="zh-CN" sz="2800">
                <a:solidFill>
                  <a:schemeClr val="accent6">
                    <a:lumMod val="75000"/>
                  </a:schemeClr>
                </a:solidFill>
              </a:rPr>
              <a:t>(</a:t>
            </a:r>
            <a:r>
              <a:rPr lang="zh-CN" altLang="en-US" sz="2800">
                <a:solidFill>
                  <a:schemeClr val="accent6">
                    <a:lumMod val="75000"/>
                  </a:schemeClr>
                </a:solidFill>
              </a:rPr>
              <a:t>代码演示</a:t>
            </a:r>
            <a:r>
              <a:rPr lang="en-US" altLang="zh-CN" sz="2800">
                <a:solidFill>
                  <a:schemeClr val="accent6">
                    <a:lumMod val="75000"/>
                  </a:schemeClr>
                </a:solidFill>
              </a:rPr>
              <a:t>)</a:t>
            </a:r>
            <a:endParaRPr kumimoji="1" lang="zh-CN" altLang="en-US" sz="2800"/>
          </a:p>
        </p:txBody>
      </p:sp>
      <p:sp>
        <p:nvSpPr>
          <p:cNvPr id="7" name="文本框 6"/>
          <p:cNvSpPr txBox="1"/>
          <p:nvPr/>
        </p:nvSpPr>
        <p:spPr>
          <a:xfrm>
            <a:off x="1907704" y="1772816"/>
            <a:ext cx="4410503" cy="369332"/>
          </a:xfrm>
          <a:prstGeom prst="rect">
            <a:avLst/>
          </a:prstGeom>
          <a:noFill/>
        </p:spPr>
        <p:txBody>
          <a:bodyPr wrap="none" rtlCol="0">
            <a:spAutoFit/>
          </a:bodyPr>
          <a:lstStyle/>
          <a:p>
            <a:r>
              <a:rPr kumimoji="1" lang="en-US" altLang="zh-CN"/>
              <a:t>1</a:t>
            </a:r>
            <a:r>
              <a:rPr kumimoji="1" lang="zh-CN" altLang="en-US"/>
              <a:t>、初始化</a:t>
            </a:r>
            <a:r>
              <a:rPr lang="en-US" altLang="zh-CN"/>
              <a:t>VarianceThreshold,</a:t>
            </a:r>
            <a:r>
              <a:rPr lang="zh-CN" altLang="en-US"/>
              <a:t>指定阀值方差</a:t>
            </a:r>
            <a:endParaRPr kumimoji="1" lang="zh-CN" altLang="en-US"/>
          </a:p>
        </p:txBody>
      </p:sp>
      <p:sp>
        <p:nvSpPr>
          <p:cNvPr id="8" name="文本框 7"/>
          <p:cNvSpPr txBox="1"/>
          <p:nvPr/>
        </p:nvSpPr>
        <p:spPr>
          <a:xfrm>
            <a:off x="1907704" y="2960948"/>
            <a:ext cx="2234843" cy="369332"/>
          </a:xfrm>
          <a:prstGeom prst="rect">
            <a:avLst/>
          </a:prstGeom>
          <a:noFill/>
        </p:spPr>
        <p:txBody>
          <a:bodyPr wrap="none" rtlCol="0">
            <a:spAutoFit/>
          </a:bodyPr>
          <a:lstStyle/>
          <a:p>
            <a:r>
              <a:rPr kumimoji="1" lang="en-US" altLang="zh-CN"/>
              <a:t>2</a:t>
            </a:r>
            <a:r>
              <a:rPr kumimoji="1" lang="zh-CN" altLang="en-US"/>
              <a:t>、调用</a:t>
            </a:r>
            <a:r>
              <a:rPr kumimoji="1" lang="en-US" altLang="zh-CN">
                <a:solidFill>
                  <a:srgbClr val="FF0000"/>
                </a:solidFill>
              </a:rPr>
              <a:t>fit_transform</a:t>
            </a:r>
            <a:endParaRPr kumimoji="1" lang="zh-CN" altLang="en-US">
              <a:solidFill>
                <a:srgbClr val="FF0000"/>
              </a:solidFill>
            </a:endParaRPr>
          </a:p>
        </p:txBody>
      </p:sp>
    </p:spTree>
    <p:extLst>
      <p:ext uri="{BB962C8B-B14F-4D97-AF65-F5344CB8AC3E}">
        <p14:creationId xmlns:p14="http://schemas.microsoft.com/office/powerpoint/2010/main" val="7542296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87824" y="908720"/>
            <a:ext cx="3057247" cy="523220"/>
          </a:xfrm>
          <a:prstGeom prst="rect">
            <a:avLst/>
          </a:prstGeom>
          <a:noFill/>
        </p:spPr>
        <p:txBody>
          <a:bodyPr wrap="none" rtlCol="0">
            <a:spAutoFit/>
          </a:bodyPr>
          <a:lstStyle/>
          <a:p>
            <a:r>
              <a:rPr lang="zh-CN" altLang="en-US" sz="2800">
                <a:solidFill>
                  <a:schemeClr val="accent6">
                    <a:lumMod val="75000"/>
                  </a:schemeClr>
                </a:solidFill>
              </a:rPr>
              <a:t>其他特征选择方法</a:t>
            </a:r>
            <a:endParaRPr kumimoji="1" lang="zh-CN" altLang="en-US" sz="2800"/>
          </a:p>
        </p:txBody>
      </p:sp>
      <p:sp>
        <p:nvSpPr>
          <p:cNvPr id="5" name="文本框 4"/>
          <p:cNvSpPr txBox="1"/>
          <p:nvPr/>
        </p:nvSpPr>
        <p:spPr>
          <a:xfrm>
            <a:off x="3563888" y="2420888"/>
            <a:ext cx="1396536" cy="646331"/>
          </a:xfrm>
          <a:prstGeom prst="rect">
            <a:avLst/>
          </a:prstGeom>
          <a:noFill/>
        </p:spPr>
        <p:txBody>
          <a:bodyPr wrap="none" rtlCol="0">
            <a:spAutoFit/>
          </a:bodyPr>
          <a:lstStyle/>
          <a:p>
            <a:pPr marL="285750" indent="-285750">
              <a:buFont typeface="Arial" charset="0"/>
              <a:buChar char="•"/>
            </a:pPr>
            <a:endParaRPr kumimoji="1" lang="en-US" altLang="zh-CN"/>
          </a:p>
          <a:p>
            <a:pPr marL="285750" indent="-285750">
              <a:buFont typeface="Arial" charset="0"/>
              <a:buChar char="•"/>
            </a:pPr>
            <a:r>
              <a:rPr kumimoji="1" lang="zh-CN" altLang="en-US"/>
              <a:t>神经网络</a:t>
            </a:r>
          </a:p>
        </p:txBody>
      </p:sp>
      <p:sp>
        <p:nvSpPr>
          <p:cNvPr id="6" name="文本框 5"/>
          <p:cNvSpPr txBox="1"/>
          <p:nvPr/>
        </p:nvSpPr>
        <p:spPr>
          <a:xfrm>
            <a:off x="6045071" y="4293096"/>
            <a:ext cx="1569660" cy="369332"/>
          </a:xfrm>
          <a:prstGeom prst="rect">
            <a:avLst/>
          </a:prstGeom>
          <a:noFill/>
        </p:spPr>
        <p:txBody>
          <a:bodyPr wrap="none" rtlCol="0">
            <a:spAutoFit/>
          </a:bodyPr>
          <a:lstStyle/>
          <a:p>
            <a:r>
              <a:rPr kumimoji="1" lang="zh-CN" altLang="en-US">
                <a:solidFill>
                  <a:srgbClr val="0070C0"/>
                </a:solidFill>
              </a:rPr>
              <a:t>后面具体介绍</a:t>
            </a:r>
          </a:p>
        </p:txBody>
      </p:sp>
    </p:spTree>
    <p:extLst>
      <p:ext uri="{BB962C8B-B14F-4D97-AF65-F5344CB8AC3E}">
        <p14:creationId xmlns:p14="http://schemas.microsoft.com/office/powerpoint/2010/main" val="18892933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20316" y="908720"/>
            <a:ext cx="2759089" cy="584775"/>
          </a:xfrm>
          <a:prstGeom prst="rect">
            <a:avLst/>
          </a:prstGeom>
        </p:spPr>
        <p:txBody>
          <a:bodyPr wrap="none">
            <a:spAutoFit/>
          </a:bodyPr>
          <a:lstStyle/>
          <a:p>
            <a:pPr algn="ctr"/>
            <a:r>
              <a:rPr kumimoji="1" lang="en-US" altLang="zh-CN" sz="3200" dirty="0" err="1" smtClean="0">
                <a:solidFill>
                  <a:srgbClr val="7030A0"/>
                </a:solidFill>
              </a:rPr>
              <a:t>sklearn</a:t>
            </a:r>
            <a:r>
              <a:rPr kumimoji="1" lang="zh-CN" altLang="en-US" sz="3200" dirty="0">
                <a:solidFill>
                  <a:srgbClr val="7030A0"/>
                </a:solidFill>
              </a:rPr>
              <a:t>降维</a:t>
            </a:r>
            <a:r>
              <a:rPr kumimoji="1" lang="en-US" altLang="zh-CN" sz="3200" dirty="0">
                <a:solidFill>
                  <a:srgbClr val="7030A0"/>
                </a:solidFill>
              </a:rPr>
              <a:t>API</a:t>
            </a:r>
          </a:p>
        </p:txBody>
      </p:sp>
      <p:sp>
        <p:nvSpPr>
          <p:cNvPr id="8" name="文本框 7"/>
          <p:cNvSpPr txBox="1"/>
          <p:nvPr/>
        </p:nvSpPr>
        <p:spPr>
          <a:xfrm>
            <a:off x="1043608" y="2924944"/>
            <a:ext cx="6497962" cy="461665"/>
          </a:xfrm>
          <a:prstGeom prst="rect">
            <a:avLst/>
          </a:prstGeom>
          <a:noFill/>
        </p:spPr>
        <p:txBody>
          <a:bodyPr wrap="square" rtlCol="0">
            <a:spAutoFit/>
          </a:bodyPr>
          <a:lstStyle/>
          <a:p>
            <a:pPr marL="285750" indent="-285750" algn="ctr">
              <a:buFont typeface="Arial" charset="0"/>
              <a:buChar char="•"/>
            </a:pPr>
            <a:r>
              <a:rPr kumimoji="1" lang="en-US" altLang="zh-CN" sz="2400" dirty="0" err="1"/>
              <a:t>sklearn. </a:t>
            </a:r>
            <a:r>
              <a:rPr lang="en-US" altLang="zh-CN" sz="2400">
                <a:solidFill>
                  <a:srgbClr val="FF0000"/>
                </a:solidFill>
                <a:effectLst/>
              </a:rPr>
              <a:t>decomposition</a:t>
            </a:r>
            <a:r>
              <a:rPr kumimoji="1" lang="zh-CN" altLang="en-US" sz="2400" dirty="0" err="1">
                <a:solidFill>
                  <a:srgbClr val="FF0000"/>
                </a:solidFill>
              </a:rPr>
              <a:t> </a:t>
            </a:r>
            <a:endParaRPr kumimoji="1" lang="en-US" altLang="zh-CN" sz="2400" dirty="0" err="1">
              <a:solidFill>
                <a:srgbClr val="FF0000"/>
              </a:solidFill>
            </a:endParaRPr>
          </a:p>
        </p:txBody>
      </p:sp>
    </p:spTree>
    <p:extLst>
      <p:ext uri="{BB962C8B-B14F-4D97-AF65-F5344CB8AC3E}">
        <p14:creationId xmlns:p14="http://schemas.microsoft.com/office/powerpoint/2010/main" val="7802081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18" y="3068960"/>
            <a:ext cx="8054862" cy="2312525"/>
          </a:xfrm>
          <a:prstGeom prst="rect">
            <a:avLst/>
          </a:prstGeom>
        </p:spPr>
      </p:pic>
      <p:sp>
        <p:nvSpPr>
          <p:cNvPr id="6" name="文本框 5"/>
          <p:cNvSpPr txBox="1"/>
          <p:nvPr/>
        </p:nvSpPr>
        <p:spPr>
          <a:xfrm>
            <a:off x="2699792" y="1916832"/>
            <a:ext cx="4232249" cy="369332"/>
          </a:xfrm>
          <a:prstGeom prst="rect">
            <a:avLst/>
          </a:prstGeom>
          <a:noFill/>
        </p:spPr>
        <p:txBody>
          <a:bodyPr wrap="none" rtlCol="0">
            <a:spAutoFit/>
          </a:bodyPr>
          <a:lstStyle/>
          <a:p>
            <a:r>
              <a:rPr kumimoji="1" lang="zh-CN" altLang="en-US">
                <a:solidFill>
                  <a:schemeClr val="accent6">
                    <a:lumMod val="75000"/>
                  </a:schemeClr>
                </a:solidFill>
              </a:rPr>
              <a:t>如何最好的对一个立体的物体二维表示</a:t>
            </a:r>
          </a:p>
        </p:txBody>
      </p:sp>
      <p:sp>
        <p:nvSpPr>
          <p:cNvPr id="7" name="文本框 6"/>
          <p:cNvSpPr txBox="1"/>
          <p:nvPr/>
        </p:nvSpPr>
        <p:spPr>
          <a:xfrm>
            <a:off x="3707904" y="744678"/>
            <a:ext cx="2848280" cy="523220"/>
          </a:xfrm>
          <a:prstGeom prst="rect">
            <a:avLst/>
          </a:prstGeom>
          <a:noFill/>
        </p:spPr>
        <p:txBody>
          <a:bodyPr wrap="none" rtlCol="0">
            <a:spAutoFit/>
          </a:bodyPr>
          <a:lstStyle/>
          <a:p>
            <a:r>
              <a:rPr kumimoji="1" lang="en-US" altLang="zh-CN" sz="2800">
                <a:solidFill>
                  <a:srgbClr val="7030A0"/>
                </a:solidFill>
              </a:rPr>
              <a:t>PCA(</a:t>
            </a:r>
            <a:r>
              <a:rPr kumimoji="1" lang="zh-CN" altLang="en-US" sz="2800">
                <a:solidFill>
                  <a:srgbClr val="7030A0"/>
                </a:solidFill>
              </a:rPr>
              <a:t>主成分分析</a:t>
            </a:r>
            <a:r>
              <a:rPr kumimoji="1" lang="en-US" altLang="zh-CN" sz="2800">
                <a:solidFill>
                  <a:srgbClr val="7030A0"/>
                </a:solidFill>
              </a:rPr>
              <a:t>)</a:t>
            </a:r>
            <a:endParaRPr kumimoji="1" lang="zh-CN" altLang="en-US" sz="2800">
              <a:solidFill>
                <a:srgbClr val="7030A0"/>
              </a:solidFill>
            </a:endParaRPr>
          </a:p>
        </p:txBody>
      </p:sp>
    </p:spTree>
    <p:extLst>
      <p:ext uri="{BB962C8B-B14F-4D97-AF65-F5344CB8AC3E}">
        <p14:creationId xmlns:p14="http://schemas.microsoft.com/office/powerpoint/2010/main" val="283737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888" y="764704"/>
            <a:ext cx="1846980" cy="523220"/>
          </a:xfrm>
          <a:prstGeom prst="rect">
            <a:avLst/>
          </a:prstGeom>
          <a:noFill/>
        </p:spPr>
        <p:txBody>
          <a:bodyPr wrap="none" rtlCol="0">
            <a:spAutoFit/>
          </a:bodyPr>
          <a:lstStyle/>
          <a:p>
            <a:r>
              <a:rPr kumimoji="1" lang="en-US" altLang="zh-CN" sz="2800">
                <a:solidFill>
                  <a:schemeClr val="accent6">
                    <a:lumMod val="75000"/>
                  </a:schemeClr>
                </a:solidFill>
              </a:rPr>
              <a:t>PCA</a:t>
            </a:r>
            <a:r>
              <a:rPr kumimoji="1" lang="zh-CN" altLang="en-US" sz="2800">
                <a:solidFill>
                  <a:schemeClr val="accent6">
                    <a:lumMod val="75000"/>
                  </a:schemeClr>
                </a:solidFill>
              </a:rPr>
              <a:t>是什么</a:t>
            </a:r>
          </a:p>
        </p:txBody>
      </p:sp>
      <p:sp>
        <p:nvSpPr>
          <p:cNvPr id="5" name="矩形 4"/>
          <p:cNvSpPr/>
          <p:nvPr/>
        </p:nvSpPr>
        <p:spPr>
          <a:xfrm>
            <a:off x="2201378" y="2276872"/>
            <a:ext cx="4572000" cy="2862322"/>
          </a:xfrm>
          <a:prstGeom prst="rect">
            <a:avLst/>
          </a:prstGeom>
        </p:spPr>
        <p:txBody>
          <a:bodyPr>
            <a:spAutoFit/>
          </a:bodyPr>
          <a:lstStyle/>
          <a:p>
            <a:r>
              <a:rPr lang="zh-CN" altLang="en-US">
                <a:solidFill>
                  <a:srgbClr val="333333"/>
                </a:solidFill>
                <a:latin typeface="-apple-system" charset="0"/>
              </a:rPr>
              <a:t>本质：</a:t>
            </a:r>
            <a:r>
              <a:rPr lang="en-US" altLang="zh-CN" b="0" i="0">
                <a:solidFill>
                  <a:srgbClr val="333333"/>
                </a:solidFill>
                <a:effectLst/>
                <a:latin typeface="-apple-system" charset="0"/>
              </a:rPr>
              <a:t>PCA</a:t>
            </a:r>
            <a:r>
              <a:rPr lang="zh-CN" altLang="en-US"/>
              <a:t>是一种分析、简化数据集的技术</a:t>
            </a:r>
            <a:endParaRPr lang="en-US" altLang="zh-CN" b="0" i="0">
              <a:solidFill>
                <a:srgbClr val="333333"/>
              </a:solidFill>
              <a:effectLst/>
              <a:latin typeface="-apple-system" charset="0"/>
            </a:endParaRPr>
          </a:p>
          <a:p>
            <a:endParaRPr lang="en-US" altLang="zh-CN">
              <a:solidFill>
                <a:srgbClr val="333333"/>
              </a:solidFill>
              <a:latin typeface="-apple-system" charset="0"/>
            </a:endParaRPr>
          </a:p>
          <a:p>
            <a:endParaRPr lang="en-US" altLang="zh-CN">
              <a:solidFill>
                <a:srgbClr val="333333"/>
              </a:solidFill>
              <a:latin typeface="-apple-system" charset="0"/>
            </a:endParaRPr>
          </a:p>
          <a:p>
            <a:endParaRPr lang="en-US" altLang="zh-CN">
              <a:solidFill>
                <a:srgbClr val="333333"/>
              </a:solidFill>
              <a:latin typeface="-apple-system" charset="0"/>
            </a:endParaRPr>
          </a:p>
          <a:p>
            <a:r>
              <a:rPr lang="zh-CN" altLang="en-US"/>
              <a:t>目的：是数据维数压缩，尽可能降低原数据的维数（复杂度），损失少量信息。</a:t>
            </a:r>
            <a:endParaRPr lang="en-US" altLang="zh-CN"/>
          </a:p>
          <a:p>
            <a:endParaRPr lang="en-US" altLang="zh-CN"/>
          </a:p>
          <a:p>
            <a:endParaRPr lang="en-US" altLang="zh-CN"/>
          </a:p>
          <a:p>
            <a:r>
              <a:rPr lang="zh-CN" altLang="en-US">
                <a:solidFill>
                  <a:srgbClr val="FF0000"/>
                </a:solidFill>
              </a:rPr>
              <a:t>作用：可以削减回归分析或者聚类分析中特征的数量</a:t>
            </a:r>
          </a:p>
        </p:txBody>
      </p:sp>
    </p:spTree>
    <p:extLst>
      <p:ext uri="{BB962C8B-B14F-4D97-AF65-F5344CB8AC3E}">
        <p14:creationId xmlns:p14="http://schemas.microsoft.com/office/powerpoint/2010/main" val="1368852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55776" y="764704"/>
            <a:ext cx="4493538" cy="523220"/>
          </a:xfrm>
          <a:prstGeom prst="rect">
            <a:avLst/>
          </a:prstGeom>
          <a:noFill/>
        </p:spPr>
        <p:txBody>
          <a:bodyPr wrap="none" rtlCol="0">
            <a:spAutoFit/>
          </a:bodyPr>
          <a:lstStyle/>
          <a:p>
            <a:r>
              <a:rPr kumimoji="1" lang="zh-CN" altLang="en-US" sz="2800">
                <a:solidFill>
                  <a:srgbClr val="7030A0"/>
                </a:solidFill>
              </a:rPr>
              <a:t>高维度数据容易出现的问题</a:t>
            </a:r>
          </a:p>
        </p:txBody>
      </p:sp>
      <p:sp>
        <p:nvSpPr>
          <p:cNvPr id="6" name="文本框 5"/>
          <p:cNvSpPr txBox="1"/>
          <p:nvPr/>
        </p:nvSpPr>
        <p:spPr>
          <a:xfrm>
            <a:off x="2051720" y="3140968"/>
            <a:ext cx="4224241" cy="479177"/>
          </a:xfrm>
          <a:prstGeom prst="rect">
            <a:avLst/>
          </a:prstGeom>
          <a:noFill/>
        </p:spPr>
        <p:txBody>
          <a:bodyPr wrap="square" rtlCol="0">
            <a:spAutoFit/>
          </a:bodyPr>
          <a:lstStyle/>
          <a:p>
            <a:pPr marL="285750" indent="-285750">
              <a:buFont typeface="Arial" charset="0"/>
              <a:buChar char="•"/>
            </a:pPr>
            <a:r>
              <a:rPr kumimoji="1" lang="zh-CN" altLang="en-US" sz="2400"/>
              <a:t>特征之间通常是</a:t>
            </a:r>
            <a:r>
              <a:rPr kumimoji="1" lang="zh-CN" altLang="en-US" sz="2400">
                <a:solidFill>
                  <a:srgbClr val="FF0000"/>
                </a:solidFill>
              </a:rPr>
              <a:t>线性相关的</a:t>
            </a:r>
          </a:p>
        </p:txBody>
      </p:sp>
    </p:spTree>
    <p:extLst>
      <p:ext uri="{BB962C8B-B14F-4D97-AF65-F5344CB8AC3E}">
        <p14:creationId xmlns:p14="http://schemas.microsoft.com/office/powerpoint/2010/main" val="5726694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884093" y="1628800"/>
            <a:ext cx="4259907" cy="4149080"/>
          </a:xfrm>
          <a:prstGeom prst="rect">
            <a:avLst/>
          </a:prstGeom>
        </p:spPr>
      </p:pic>
      <p:sp>
        <p:nvSpPr>
          <p:cNvPr id="5" name="文本框 4"/>
          <p:cNvSpPr txBox="1"/>
          <p:nvPr/>
        </p:nvSpPr>
        <p:spPr>
          <a:xfrm>
            <a:off x="539552" y="1628800"/>
            <a:ext cx="4248472" cy="2308324"/>
          </a:xfrm>
          <a:prstGeom prst="rect">
            <a:avLst/>
          </a:prstGeom>
          <a:noFill/>
        </p:spPr>
        <p:txBody>
          <a:bodyPr wrap="square" rtlCol="0">
            <a:spAutoFit/>
          </a:bodyPr>
          <a:lstStyle/>
          <a:p>
            <a:r>
              <a:rPr kumimoji="1" lang="zh-CN" altLang="en-US"/>
              <a:t>数据：</a:t>
            </a:r>
            <a:endParaRPr kumimoji="1" lang="en-US" altLang="zh-CN"/>
          </a:p>
          <a:p>
            <a:r>
              <a:rPr kumimoji="1" lang="en-US" altLang="zh-CN"/>
              <a:t>(-1,-2)</a:t>
            </a:r>
          </a:p>
          <a:p>
            <a:r>
              <a:rPr kumimoji="1" lang="en-US" altLang="zh-CN"/>
              <a:t>(-1,</a:t>
            </a:r>
            <a:r>
              <a:rPr kumimoji="1" lang="zh-CN" altLang="en-US"/>
              <a:t> </a:t>
            </a:r>
            <a:r>
              <a:rPr kumimoji="1" lang="en-US" altLang="zh-CN"/>
              <a:t>0)</a:t>
            </a:r>
          </a:p>
          <a:p>
            <a:r>
              <a:rPr kumimoji="1" lang="en-US" altLang="zh-CN"/>
              <a:t>(</a:t>
            </a:r>
            <a:r>
              <a:rPr kumimoji="1" lang="zh-CN" altLang="en-US"/>
              <a:t> </a:t>
            </a:r>
            <a:r>
              <a:rPr kumimoji="1" lang="en-US" altLang="zh-CN"/>
              <a:t>0,</a:t>
            </a:r>
            <a:r>
              <a:rPr kumimoji="1" lang="zh-CN" altLang="en-US"/>
              <a:t> </a:t>
            </a:r>
            <a:r>
              <a:rPr kumimoji="1" lang="en-US" altLang="zh-CN"/>
              <a:t>0)</a:t>
            </a:r>
          </a:p>
          <a:p>
            <a:r>
              <a:rPr kumimoji="1" lang="en-US" altLang="zh-CN"/>
              <a:t>(</a:t>
            </a:r>
            <a:r>
              <a:rPr kumimoji="1" lang="zh-CN" altLang="en-US"/>
              <a:t> </a:t>
            </a:r>
            <a:r>
              <a:rPr kumimoji="1" lang="en-US" altLang="zh-CN"/>
              <a:t>2,</a:t>
            </a:r>
            <a:r>
              <a:rPr kumimoji="1" lang="zh-CN" altLang="en-US"/>
              <a:t> </a:t>
            </a:r>
            <a:r>
              <a:rPr kumimoji="1" lang="en-US" altLang="zh-CN"/>
              <a:t>1)</a:t>
            </a:r>
          </a:p>
          <a:p>
            <a:r>
              <a:rPr kumimoji="1" lang="en-US" altLang="zh-CN"/>
              <a:t>(</a:t>
            </a:r>
            <a:r>
              <a:rPr kumimoji="1" lang="zh-CN" altLang="en-US"/>
              <a:t> </a:t>
            </a:r>
            <a:r>
              <a:rPr kumimoji="1" lang="en-US" altLang="zh-CN"/>
              <a:t>0,</a:t>
            </a:r>
            <a:r>
              <a:rPr kumimoji="1" lang="zh-CN" altLang="en-US"/>
              <a:t> </a:t>
            </a:r>
            <a:r>
              <a:rPr kumimoji="1" lang="en-US" altLang="zh-CN"/>
              <a:t>1)</a:t>
            </a:r>
          </a:p>
          <a:p>
            <a:endParaRPr kumimoji="1" lang="en-US" altLang="zh-CN"/>
          </a:p>
          <a:p>
            <a:r>
              <a:rPr kumimoji="1" lang="zh-CN" altLang="en-US"/>
              <a:t>要求：将这个二维的数据简化成一维？</a:t>
            </a:r>
          </a:p>
        </p:txBody>
      </p:sp>
    </p:spTree>
    <p:extLst>
      <p:ext uri="{BB962C8B-B14F-4D97-AF65-F5344CB8AC3E}">
        <p14:creationId xmlns:p14="http://schemas.microsoft.com/office/powerpoint/2010/main" val="304126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95736" y="1340768"/>
            <a:ext cx="4376727" cy="4361941"/>
          </a:xfrm>
          <a:prstGeom prst="rect">
            <a:avLst/>
          </a:prstGeom>
        </p:spPr>
      </p:pic>
    </p:spTree>
    <p:extLst>
      <p:ext uri="{BB962C8B-B14F-4D97-AF65-F5344CB8AC3E}">
        <p14:creationId xmlns:p14="http://schemas.microsoft.com/office/powerpoint/2010/main" val="18556823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44748" y="1916832"/>
            <a:ext cx="3416300" cy="482600"/>
          </a:xfrm>
          <a:prstGeom prst="rect">
            <a:avLst/>
          </a:prstGeom>
        </p:spPr>
      </p:pic>
      <p:sp>
        <p:nvSpPr>
          <p:cNvPr id="5" name="文本框 4"/>
          <p:cNvSpPr txBox="1"/>
          <p:nvPr/>
        </p:nvSpPr>
        <p:spPr>
          <a:xfrm>
            <a:off x="2934831" y="823973"/>
            <a:ext cx="3993401" cy="523220"/>
          </a:xfrm>
          <a:prstGeom prst="rect">
            <a:avLst/>
          </a:prstGeom>
          <a:noFill/>
        </p:spPr>
        <p:txBody>
          <a:bodyPr wrap="none" rtlCol="0">
            <a:spAutoFit/>
          </a:bodyPr>
          <a:lstStyle/>
          <a:p>
            <a:r>
              <a:rPr kumimoji="1" lang="zh-CN" altLang="en-US" sz="2800">
                <a:solidFill>
                  <a:srgbClr val="7030A0"/>
                </a:solidFill>
              </a:rPr>
              <a:t>通过公式计算</a:t>
            </a:r>
            <a:r>
              <a:rPr kumimoji="1" lang="en-US" altLang="zh-CN" sz="2800">
                <a:solidFill>
                  <a:srgbClr val="7030A0"/>
                </a:solidFill>
              </a:rPr>
              <a:t>(</a:t>
            </a:r>
            <a:r>
              <a:rPr kumimoji="1" lang="zh-CN" altLang="en-US" sz="2800">
                <a:solidFill>
                  <a:srgbClr val="FF0000"/>
                </a:solidFill>
              </a:rPr>
              <a:t>只做了解</a:t>
            </a:r>
            <a:r>
              <a:rPr kumimoji="1" lang="en-US" altLang="zh-CN" sz="2800">
                <a:solidFill>
                  <a:srgbClr val="7030A0"/>
                </a:solidFill>
              </a:rPr>
              <a:t>)</a:t>
            </a:r>
            <a:endParaRPr kumimoji="1" lang="zh-CN" altLang="en-US" sz="2800">
              <a:solidFill>
                <a:srgbClr val="7030A0"/>
              </a:solidFill>
            </a:endParaRPr>
          </a:p>
        </p:txBody>
      </p:sp>
      <p:sp>
        <p:nvSpPr>
          <p:cNvPr id="6" name="文本框 5"/>
          <p:cNvSpPr txBox="1"/>
          <p:nvPr/>
        </p:nvSpPr>
        <p:spPr>
          <a:xfrm>
            <a:off x="944748" y="3230681"/>
            <a:ext cx="2207656" cy="369332"/>
          </a:xfrm>
          <a:prstGeom prst="rect">
            <a:avLst/>
          </a:prstGeom>
          <a:noFill/>
        </p:spPr>
        <p:txBody>
          <a:bodyPr wrap="none" rtlCol="0">
            <a:spAutoFit/>
          </a:bodyPr>
          <a:lstStyle/>
          <a:p>
            <a:pPr marL="285750" indent="-285750">
              <a:buFont typeface="Arial" charset="0"/>
              <a:buChar char="•"/>
            </a:pPr>
            <a:r>
              <a:rPr kumimoji="1" lang="zh-CN" altLang="en-US"/>
              <a:t>矩阵运算得出</a:t>
            </a:r>
            <a:r>
              <a:rPr kumimoji="1" lang="en-US" altLang="zh-CN"/>
              <a:t>P</a:t>
            </a:r>
            <a:r>
              <a:rPr kumimoji="1" lang="zh-CN" altLang="en-US"/>
              <a:t>为</a:t>
            </a:r>
          </a:p>
        </p:txBody>
      </p:sp>
      <p:pic>
        <p:nvPicPr>
          <p:cNvPr id="7" name="图片 6"/>
          <p:cNvPicPr>
            <a:picLocks noChangeAspect="1"/>
          </p:cNvPicPr>
          <p:nvPr/>
        </p:nvPicPr>
        <p:blipFill>
          <a:blip r:embed="rId3"/>
          <a:stretch>
            <a:fillRect/>
          </a:stretch>
        </p:blipFill>
        <p:spPr>
          <a:xfrm>
            <a:off x="3402561" y="2862897"/>
            <a:ext cx="3187700" cy="1104900"/>
          </a:xfrm>
          <a:prstGeom prst="rect">
            <a:avLst/>
          </a:prstGeom>
        </p:spPr>
      </p:pic>
      <p:pic>
        <p:nvPicPr>
          <p:cNvPr id="8" name="图片 7"/>
          <p:cNvPicPr>
            <a:picLocks noChangeAspect="1"/>
          </p:cNvPicPr>
          <p:nvPr/>
        </p:nvPicPr>
        <p:blipFill>
          <a:blip r:embed="rId4"/>
          <a:stretch>
            <a:fillRect/>
          </a:stretch>
        </p:blipFill>
        <p:spPr>
          <a:xfrm>
            <a:off x="971600" y="4431262"/>
            <a:ext cx="7919864" cy="674988"/>
          </a:xfrm>
          <a:prstGeom prst="rect">
            <a:avLst/>
          </a:prstGeom>
        </p:spPr>
      </p:pic>
    </p:spTree>
    <p:extLst>
      <p:ext uri="{BB962C8B-B14F-4D97-AF65-F5344CB8AC3E}">
        <p14:creationId xmlns:p14="http://schemas.microsoft.com/office/powerpoint/2010/main" val="6206119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3799</TotalTime>
  <Words>3724</Words>
  <Application>Microsoft Macintosh PowerPoint</Application>
  <PresentationFormat>全屏显示(4:3)</PresentationFormat>
  <Paragraphs>725</Paragraphs>
  <Slides>127</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127</vt:i4>
      </vt:variant>
    </vt:vector>
  </HeadingPairs>
  <TitlesOfParts>
    <vt:vector size="139" baseType="lpstr">
      <vt:lpstr>-apple-system</vt:lpstr>
      <vt:lpstr>Calibri</vt:lpstr>
      <vt:lpstr>Cambria Math</vt:lpstr>
      <vt:lpstr>DengXian</vt:lpstr>
      <vt:lpstr>Helvetica Neue</vt:lpstr>
      <vt:lpstr>Lato</vt:lpstr>
      <vt:lpstr>Mangal</vt:lpstr>
      <vt:lpstr>PingFang SC</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课程定位以及学习目标</vt:lpstr>
      <vt:lpstr>PowerPoint 演示文稿</vt:lpstr>
      <vt:lpstr>课程第一天</vt:lpstr>
      <vt:lpstr>机器学习概述</vt:lpstr>
      <vt:lpstr>PowerPoint 演示文稿</vt:lpstr>
      <vt:lpstr>什么是机器学习</vt:lpstr>
      <vt:lpstr>PowerPoint 演示文稿</vt:lpstr>
      <vt:lpstr>PowerPoint 演示文稿</vt:lpstr>
      <vt:lpstr>PowerPoint 演示文稿</vt:lpstr>
      <vt:lpstr>PowerPoint 演示文稿</vt:lpstr>
      <vt:lpstr>数据来源与类型</vt:lpstr>
      <vt:lpstr>数据来源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Microsoft Office 用户</cp:lastModifiedBy>
  <cp:revision>154</cp:revision>
  <dcterms:created xsi:type="dcterms:W3CDTF">2015-06-29T07:19:00Z</dcterms:created>
  <dcterms:modified xsi:type="dcterms:W3CDTF">2017-12-09T13:20:07Z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